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328" r:id="rId5"/>
    <p:sldId id="297" r:id="rId6"/>
    <p:sldId id="331" r:id="rId7"/>
    <p:sldId id="365" r:id="rId8"/>
    <p:sldId id="329" r:id="rId9"/>
    <p:sldId id="299" r:id="rId10"/>
    <p:sldId id="333" r:id="rId11"/>
    <p:sldId id="336" r:id="rId12"/>
    <p:sldId id="334" r:id="rId13"/>
    <p:sldId id="337" r:id="rId14"/>
    <p:sldId id="339" r:id="rId15"/>
    <p:sldId id="318" r:id="rId16"/>
    <p:sldId id="330" r:id="rId17"/>
    <p:sldId id="315" r:id="rId18"/>
    <p:sldId id="338" r:id="rId19"/>
    <p:sldId id="321" r:id="rId20"/>
    <p:sldId id="341" r:id="rId21"/>
    <p:sldId id="349" r:id="rId22"/>
    <p:sldId id="352" r:id="rId23"/>
    <p:sldId id="354" r:id="rId24"/>
    <p:sldId id="353" r:id="rId25"/>
    <p:sldId id="342" r:id="rId26"/>
    <p:sldId id="343" r:id="rId27"/>
    <p:sldId id="348" r:id="rId28"/>
    <p:sldId id="325" r:id="rId29"/>
    <p:sldId id="351" r:id="rId30"/>
    <p:sldId id="347" r:id="rId31"/>
    <p:sldId id="355" r:id="rId32"/>
    <p:sldId id="319" r:id="rId33"/>
    <p:sldId id="356" r:id="rId34"/>
    <p:sldId id="357" r:id="rId35"/>
    <p:sldId id="358" r:id="rId36"/>
    <p:sldId id="359" r:id="rId37"/>
    <p:sldId id="360" r:id="rId38"/>
    <p:sldId id="361" r:id="rId39"/>
    <p:sldId id="362" r:id="rId40"/>
    <p:sldId id="363" r:id="rId41"/>
    <p:sldId id="364" r:id="rId42"/>
    <p:sldId id="326" r:id="rId43"/>
    <p:sldId id="31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Alley" initials="KA" lastIdx="1" clrIdx="0">
    <p:extLst>
      <p:ext uri="{19B8F6BF-5375-455C-9EA6-DF929625EA0E}">
        <p15:presenceInfo xmlns:p15="http://schemas.microsoft.com/office/powerpoint/2012/main" userId="acda40f87c2020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99"/>
    <a:srgbClr val="DEEBF7"/>
    <a:srgbClr val="00CC66"/>
    <a:srgbClr val="00FF00"/>
    <a:srgbClr val="00AEEF"/>
    <a:srgbClr val="0000CC"/>
    <a:srgbClr val="CCFFFF"/>
    <a:srgbClr val="CC0000"/>
    <a:srgbClr val="03D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6" autoAdjust="0"/>
    <p:restoredTop sz="88667" autoAdjust="0"/>
  </p:normalViewPr>
  <p:slideViewPr>
    <p:cSldViewPr snapToGrid="0">
      <p:cViewPr varScale="1">
        <p:scale>
          <a:sx n="88" d="100"/>
          <a:sy n="88" d="100"/>
        </p:scale>
        <p:origin x="348" y="29"/>
      </p:cViewPr>
      <p:guideLst/>
    </p:cSldViewPr>
  </p:slideViewPr>
  <p:notesTextViewPr>
    <p:cViewPr>
      <p:scale>
        <a:sx n="1" d="1"/>
        <a:sy n="1" d="1"/>
      </p:scale>
      <p:origin x="0" y="0"/>
    </p:cViewPr>
  </p:notesTextViewPr>
  <p:notesViewPr>
    <p:cSldViewPr snapToGrid="0">
      <p:cViewPr varScale="1">
        <p:scale>
          <a:sx n="65" d="100"/>
          <a:sy n="65" d="100"/>
        </p:scale>
        <p:origin x="18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B124D-C54E-4251-9812-7DEE8D61A3B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8801DA9-BF06-472A-B9A2-A171ED14D32D}">
      <dgm:prSet phldrT="[Text]"/>
      <dgm:spPr/>
      <dgm:t>
        <a:bodyPr/>
        <a:lstStyle/>
        <a:p>
          <a:r>
            <a:rPr lang="en-US" dirty="0"/>
            <a:t>H outcome</a:t>
          </a:r>
        </a:p>
      </dgm:t>
    </dgm:pt>
    <dgm:pt modelId="{C029852D-F680-423F-8765-3B119E3962FE}" type="parTrans" cxnId="{8D3F8BF0-047E-478E-BD4A-6B548BC5CCC5}">
      <dgm:prSet/>
      <dgm:spPr/>
      <dgm:t>
        <a:bodyPr/>
        <a:lstStyle/>
        <a:p>
          <a:endParaRPr lang="en-US"/>
        </a:p>
      </dgm:t>
    </dgm:pt>
    <dgm:pt modelId="{8DEBBD72-E4A8-4A83-B2E0-FA9200AAEFD8}" type="sibTrans" cxnId="{8D3F8BF0-047E-478E-BD4A-6B548BC5CCC5}">
      <dgm:prSet/>
      <dgm:spPr/>
      <dgm:t>
        <a:bodyPr/>
        <a:lstStyle/>
        <a:p>
          <a:endParaRPr lang="en-US"/>
        </a:p>
      </dgm:t>
    </dgm:pt>
    <dgm:pt modelId="{6434A319-29CF-4928-BFFE-87969A3F91AB}">
      <dgm:prSet phldrT="[Text]"/>
      <dgm:spPr/>
      <dgm:t>
        <a:bodyPr/>
        <a:lstStyle/>
        <a:p>
          <a:r>
            <a:rPr lang="en-US" dirty="0"/>
            <a:t>H output</a:t>
          </a:r>
        </a:p>
      </dgm:t>
    </dgm:pt>
    <dgm:pt modelId="{509FC5BC-AE33-485F-B52B-C96B7DEFBFE0}" type="parTrans" cxnId="{1A1946C0-8186-41A2-B9AF-7465297C4126}">
      <dgm:prSet/>
      <dgm:spPr/>
      <dgm:t>
        <a:bodyPr/>
        <a:lstStyle/>
        <a:p>
          <a:endParaRPr lang="en-US"/>
        </a:p>
      </dgm:t>
    </dgm:pt>
    <dgm:pt modelId="{569416DB-CE05-4216-A4F2-4975B18A142F}" type="sibTrans" cxnId="{1A1946C0-8186-41A2-B9AF-7465297C4126}">
      <dgm:prSet/>
      <dgm:spPr/>
      <dgm:t>
        <a:bodyPr/>
        <a:lstStyle/>
        <a:p>
          <a:endParaRPr lang="en-US"/>
        </a:p>
      </dgm:t>
    </dgm:pt>
    <dgm:pt modelId="{CE738279-9F90-4832-91A0-E02BED1EED61}">
      <dgm:prSet phldrT="[Text]"/>
      <dgm:spPr/>
      <dgm:t>
        <a:bodyPr/>
        <a:lstStyle/>
        <a:p>
          <a:r>
            <a:rPr lang="en-US" dirty="0"/>
            <a:t>H sub-</a:t>
          </a:r>
        </a:p>
        <a:p>
          <a:r>
            <a:rPr lang="en-US" dirty="0"/>
            <a:t>output</a:t>
          </a:r>
        </a:p>
      </dgm:t>
    </dgm:pt>
    <dgm:pt modelId="{CE4737F9-95CD-44AD-BE5F-2E9BE8BAAE1D}" type="parTrans" cxnId="{7C5873F5-D696-4F1C-BFBD-D8D8FE6D262A}">
      <dgm:prSet/>
      <dgm:spPr/>
      <dgm:t>
        <a:bodyPr/>
        <a:lstStyle/>
        <a:p>
          <a:endParaRPr lang="en-US"/>
        </a:p>
      </dgm:t>
    </dgm:pt>
    <dgm:pt modelId="{174A62C7-D975-4B2D-810C-8BCA91239DB7}" type="sibTrans" cxnId="{7C5873F5-D696-4F1C-BFBD-D8D8FE6D262A}">
      <dgm:prSet/>
      <dgm:spPr/>
      <dgm:t>
        <a:bodyPr/>
        <a:lstStyle/>
        <a:p>
          <a:endParaRPr lang="en-US"/>
        </a:p>
      </dgm:t>
    </dgm:pt>
    <dgm:pt modelId="{558C8D1A-725C-4BB2-B0D8-8AA1416F3BBA}">
      <dgm:prSet phldrT="[Text]"/>
      <dgm:spPr/>
      <dgm:t>
        <a:bodyPr/>
        <a:lstStyle/>
        <a:p>
          <a:r>
            <a:rPr lang="en-US" dirty="0"/>
            <a:t>H sub-output</a:t>
          </a:r>
        </a:p>
      </dgm:t>
    </dgm:pt>
    <dgm:pt modelId="{9EDDB7D4-9A69-4AA6-B000-49FC4BBA2E7F}" type="parTrans" cxnId="{A1EB5490-5EE3-48F7-9B57-81FBFF775151}">
      <dgm:prSet/>
      <dgm:spPr/>
      <dgm:t>
        <a:bodyPr/>
        <a:lstStyle/>
        <a:p>
          <a:endParaRPr lang="en-US"/>
        </a:p>
      </dgm:t>
    </dgm:pt>
    <dgm:pt modelId="{647F1FDB-3837-4C3E-B8EF-76FB435BD66F}" type="sibTrans" cxnId="{A1EB5490-5EE3-48F7-9B57-81FBFF775151}">
      <dgm:prSet/>
      <dgm:spPr/>
      <dgm:t>
        <a:bodyPr/>
        <a:lstStyle/>
        <a:p>
          <a:endParaRPr lang="en-US"/>
        </a:p>
      </dgm:t>
    </dgm:pt>
    <dgm:pt modelId="{A5840C0D-E110-47DB-9EA5-A3B9D1C6E8B3}">
      <dgm:prSet phldrT="[Text]"/>
      <dgm:spPr/>
      <dgm:t>
        <a:bodyPr/>
        <a:lstStyle/>
        <a:p>
          <a:r>
            <a:rPr lang="en-US" dirty="0"/>
            <a:t>H output</a:t>
          </a:r>
        </a:p>
      </dgm:t>
    </dgm:pt>
    <dgm:pt modelId="{73CDB993-BF92-447F-BB03-BFA1A48F6EB1}" type="parTrans" cxnId="{E9BD984E-49EA-4478-883E-E6A12508B6C5}">
      <dgm:prSet/>
      <dgm:spPr/>
      <dgm:t>
        <a:bodyPr/>
        <a:lstStyle/>
        <a:p>
          <a:endParaRPr lang="en-US"/>
        </a:p>
      </dgm:t>
    </dgm:pt>
    <dgm:pt modelId="{ED3CFB38-10C1-46E1-9D84-D557CDA0FB0C}" type="sibTrans" cxnId="{E9BD984E-49EA-4478-883E-E6A12508B6C5}">
      <dgm:prSet/>
      <dgm:spPr/>
      <dgm:t>
        <a:bodyPr/>
        <a:lstStyle/>
        <a:p>
          <a:endParaRPr lang="en-US"/>
        </a:p>
      </dgm:t>
    </dgm:pt>
    <dgm:pt modelId="{BDCE9242-71CA-4240-BA9B-44100BFF8DA2}">
      <dgm:prSet phldrT="[Text]"/>
      <dgm:spPr/>
      <dgm:t>
        <a:bodyPr/>
        <a:lstStyle/>
        <a:p>
          <a:r>
            <a:rPr lang="en-US" dirty="0"/>
            <a:t>H sub-output</a:t>
          </a:r>
        </a:p>
      </dgm:t>
    </dgm:pt>
    <dgm:pt modelId="{9AF145E7-2739-4808-9A55-4F75C94AACB5}" type="parTrans" cxnId="{186524B1-12A3-44B6-819F-8D4CF398A27A}">
      <dgm:prSet/>
      <dgm:spPr/>
      <dgm:t>
        <a:bodyPr/>
        <a:lstStyle/>
        <a:p>
          <a:endParaRPr lang="en-US"/>
        </a:p>
      </dgm:t>
    </dgm:pt>
    <dgm:pt modelId="{893CDF2A-A812-4CA0-9225-8678FC8D2D40}" type="sibTrans" cxnId="{186524B1-12A3-44B6-819F-8D4CF398A27A}">
      <dgm:prSet/>
      <dgm:spPr/>
      <dgm:t>
        <a:bodyPr/>
        <a:lstStyle/>
        <a:p>
          <a:endParaRPr lang="en-US"/>
        </a:p>
      </dgm:t>
    </dgm:pt>
    <dgm:pt modelId="{BA1240B1-27E9-420E-97D6-53161E4C0BC0}">
      <dgm:prSet phldrT="[Text]"/>
      <dgm:spPr/>
      <dgm:t>
        <a:bodyPr/>
        <a:lstStyle/>
        <a:p>
          <a:r>
            <a:rPr lang="en-US" dirty="0"/>
            <a:t>System strengthening  output</a:t>
          </a:r>
        </a:p>
      </dgm:t>
    </dgm:pt>
    <dgm:pt modelId="{C8A8202E-8327-4521-9BEA-2F2CC0FF81ED}" type="parTrans" cxnId="{FC95E7BB-024B-404C-9FBF-94A936ED4C1A}">
      <dgm:prSet/>
      <dgm:spPr/>
      <dgm:t>
        <a:bodyPr/>
        <a:lstStyle/>
        <a:p>
          <a:endParaRPr lang="en-US"/>
        </a:p>
      </dgm:t>
    </dgm:pt>
    <dgm:pt modelId="{9CEF35C5-99A3-4517-9997-D1C462833330}" type="sibTrans" cxnId="{FC95E7BB-024B-404C-9FBF-94A936ED4C1A}">
      <dgm:prSet/>
      <dgm:spPr/>
      <dgm:t>
        <a:bodyPr/>
        <a:lstStyle/>
        <a:p>
          <a:endParaRPr lang="en-US"/>
        </a:p>
      </dgm:t>
    </dgm:pt>
    <dgm:pt modelId="{95B18228-F013-4085-868C-7D3408170D53}" type="pres">
      <dgm:prSet presAssocID="{31CB124D-C54E-4251-9812-7DEE8D61A3BE}" presName="mainComposite" presStyleCnt="0">
        <dgm:presLayoutVars>
          <dgm:chPref val="1"/>
          <dgm:dir/>
          <dgm:animOne val="branch"/>
          <dgm:animLvl val="lvl"/>
          <dgm:resizeHandles val="exact"/>
        </dgm:presLayoutVars>
      </dgm:prSet>
      <dgm:spPr/>
      <dgm:t>
        <a:bodyPr/>
        <a:lstStyle/>
        <a:p>
          <a:endParaRPr lang="en-US"/>
        </a:p>
      </dgm:t>
    </dgm:pt>
    <dgm:pt modelId="{994B28DA-9121-4B76-BA81-FF3D30C8DADD}" type="pres">
      <dgm:prSet presAssocID="{31CB124D-C54E-4251-9812-7DEE8D61A3BE}" presName="hierFlow" presStyleCnt="0"/>
      <dgm:spPr/>
    </dgm:pt>
    <dgm:pt modelId="{37329684-256B-4F5A-A331-1F1BBF9C1572}" type="pres">
      <dgm:prSet presAssocID="{31CB124D-C54E-4251-9812-7DEE8D61A3BE}" presName="hierChild1" presStyleCnt="0">
        <dgm:presLayoutVars>
          <dgm:chPref val="1"/>
          <dgm:animOne val="branch"/>
          <dgm:animLvl val="lvl"/>
        </dgm:presLayoutVars>
      </dgm:prSet>
      <dgm:spPr/>
    </dgm:pt>
    <dgm:pt modelId="{B13E259A-136A-4181-8529-34B93B69D2DA}" type="pres">
      <dgm:prSet presAssocID="{28801DA9-BF06-472A-B9A2-A171ED14D32D}" presName="Name14" presStyleCnt="0"/>
      <dgm:spPr/>
    </dgm:pt>
    <dgm:pt modelId="{A40FA586-B8BE-41E3-AA10-0AEF4D3E123A}" type="pres">
      <dgm:prSet presAssocID="{28801DA9-BF06-472A-B9A2-A171ED14D32D}" presName="level1Shape" presStyleLbl="node0" presStyleIdx="0" presStyleCnt="1">
        <dgm:presLayoutVars>
          <dgm:chPref val="3"/>
        </dgm:presLayoutVars>
      </dgm:prSet>
      <dgm:spPr/>
      <dgm:t>
        <a:bodyPr/>
        <a:lstStyle/>
        <a:p>
          <a:endParaRPr lang="en-US"/>
        </a:p>
      </dgm:t>
    </dgm:pt>
    <dgm:pt modelId="{4837B9CB-DDF2-4FF9-9308-32A24D83DA1C}" type="pres">
      <dgm:prSet presAssocID="{28801DA9-BF06-472A-B9A2-A171ED14D32D}" presName="hierChild2" presStyleCnt="0"/>
      <dgm:spPr/>
    </dgm:pt>
    <dgm:pt modelId="{1FFFA9C7-48CC-4A1E-8162-0F1B1FF6DB7B}" type="pres">
      <dgm:prSet presAssocID="{509FC5BC-AE33-485F-B52B-C96B7DEFBFE0}" presName="Name19" presStyleLbl="parChTrans1D2" presStyleIdx="0" presStyleCnt="2"/>
      <dgm:spPr/>
      <dgm:t>
        <a:bodyPr/>
        <a:lstStyle/>
        <a:p>
          <a:endParaRPr lang="en-US"/>
        </a:p>
      </dgm:t>
    </dgm:pt>
    <dgm:pt modelId="{9F0B5EFA-4719-4CAA-AF75-7E18BBFF5329}" type="pres">
      <dgm:prSet presAssocID="{6434A319-29CF-4928-BFFE-87969A3F91AB}" presName="Name21" presStyleCnt="0"/>
      <dgm:spPr/>
    </dgm:pt>
    <dgm:pt modelId="{FAB9B7D7-2637-4475-99F2-58E5B159F262}" type="pres">
      <dgm:prSet presAssocID="{6434A319-29CF-4928-BFFE-87969A3F91AB}" presName="level2Shape" presStyleLbl="node2" presStyleIdx="0" presStyleCnt="2"/>
      <dgm:spPr/>
      <dgm:t>
        <a:bodyPr/>
        <a:lstStyle/>
        <a:p>
          <a:endParaRPr lang="en-US"/>
        </a:p>
      </dgm:t>
    </dgm:pt>
    <dgm:pt modelId="{2F88FB54-1D74-4652-A2C6-D34CD1B88D2E}" type="pres">
      <dgm:prSet presAssocID="{6434A319-29CF-4928-BFFE-87969A3F91AB}" presName="hierChild3" presStyleCnt="0"/>
      <dgm:spPr/>
    </dgm:pt>
    <dgm:pt modelId="{10B9720A-233B-454B-813C-DE8EC5537CEB}" type="pres">
      <dgm:prSet presAssocID="{CE4737F9-95CD-44AD-BE5F-2E9BE8BAAE1D}" presName="Name19" presStyleLbl="parChTrans1D3" presStyleIdx="0" presStyleCnt="4"/>
      <dgm:spPr/>
      <dgm:t>
        <a:bodyPr/>
        <a:lstStyle/>
        <a:p>
          <a:endParaRPr lang="en-US"/>
        </a:p>
      </dgm:t>
    </dgm:pt>
    <dgm:pt modelId="{002118DD-6663-48EC-8D44-AF1EBE02ACAB}" type="pres">
      <dgm:prSet presAssocID="{CE738279-9F90-4832-91A0-E02BED1EED61}" presName="Name21" presStyleCnt="0"/>
      <dgm:spPr/>
    </dgm:pt>
    <dgm:pt modelId="{F6FCFAA5-EEE7-42DF-A192-8247E14AB6C4}" type="pres">
      <dgm:prSet presAssocID="{CE738279-9F90-4832-91A0-E02BED1EED61}" presName="level2Shape" presStyleLbl="node3" presStyleIdx="0" presStyleCnt="4"/>
      <dgm:spPr/>
      <dgm:t>
        <a:bodyPr/>
        <a:lstStyle/>
        <a:p>
          <a:endParaRPr lang="en-US"/>
        </a:p>
      </dgm:t>
    </dgm:pt>
    <dgm:pt modelId="{AD9711EE-F327-458A-9B0F-6D3088D5E235}" type="pres">
      <dgm:prSet presAssocID="{CE738279-9F90-4832-91A0-E02BED1EED61}" presName="hierChild3" presStyleCnt="0"/>
      <dgm:spPr/>
    </dgm:pt>
    <dgm:pt modelId="{0B7A065D-EB1E-4113-AB18-474609158786}" type="pres">
      <dgm:prSet presAssocID="{9EDDB7D4-9A69-4AA6-B000-49FC4BBA2E7F}" presName="Name19" presStyleLbl="parChTrans1D3" presStyleIdx="1" presStyleCnt="4"/>
      <dgm:spPr/>
      <dgm:t>
        <a:bodyPr/>
        <a:lstStyle/>
        <a:p>
          <a:endParaRPr lang="en-US"/>
        </a:p>
      </dgm:t>
    </dgm:pt>
    <dgm:pt modelId="{88F6A476-0A27-4921-9F01-8E245C22B839}" type="pres">
      <dgm:prSet presAssocID="{558C8D1A-725C-4BB2-B0D8-8AA1416F3BBA}" presName="Name21" presStyleCnt="0"/>
      <dgm:spPr/>
    </dgm:pt>
    <dgm:pt modelId="{5E353350-1174-4840-87F9-38478195D80E}" type="pres">
      <dgm:prSet presAssocID="{558C8D1A-725C-4BB2-B0D8-8AA1416F3BBA}" presName="level2Shape" presStyleLbl="node3" presStyleIdx="1" presStyleCnt="4"/>
      <dgm:spPr/>
      <dgm:t>
        <a:bodyPr/>
        <a:lstStyle/>
        <a:p>
          <a:endParaRPr lang="en-US"/>
        </a:p>
      </dgm:t>
    </dgm:pt>
    <dgm:pt modelId="{66B87C7F-DBF5-4BC7-9F3A-CCCBF9A72A90}" type="pres">
      <dgm:prSet presAssocID="{558C8D1A-725C-4BB2-B0D8-8AA1416F3BBA}" presName="hierChild3" presStyleCnt="0"/>
      <dgm:spPr/>
    </dgm:pt>
    <dgm:pt modelId="{43E35CE4-C3C2-49FE-86AE-A4DFB8E19B3C}" type="pres">
      <dgm:prSet presAssocID="{73CDB993-BF92-447F-BB03-BFA1A48F6EB1}" presName="Name19" presStyleLbl="parChTrans1D2" presStyleIdx="1" presStyleCnt="2"/>
      <dgm:spPr/>
      <dgm:t>
        <a:bodyPr/>
        <a:lstStyle/>
        <a:p>
          <a:endParaRPr lang="en-US"/>
        </a:p>
      </dgm:t>
    </dgm:pt>
    <dgm:pt modelId="{7BED1F5D-8347-428A-84CB-3837BF54E08A}" type="pres">
      <dgm:prSet presAssocID="{A5840C0D-E110-47DB-9EA5-A3B9D1C6E8B3}" presName="Name21" presStyleCnt="0"/>
      <dgm:spPr/>
    </dgm:pt>
    <dgm:pt modelId="{84DC9797-6106-412E-9FAA-F763D63EDD27}" type="pres">
      <dgm:prSet presAssocID="{A5840C0D-E110-47DB-9EA5-A3B9D1C6E8B3}" presName="level2Shape" presStyleLbl="node2" presStyleIdx="1" presStyleCnt="2"/>
      <dgm:spPr/>
      <dgm:t>
        <a:bodyPr/>
        <a:lstStyle/>
        <a:p>
          <a:endParaRPr lang="en-US"/>
        </a:p>
      </dgm:t>
    </dgm:pt>
    <dgm:pt modelId="{5D687338-EC4F-4693-BC67-7916BD96F47E}" type="pres">
      <dgm:prSet presAssocID="{A5840C0D-E110-47DB-9EA5-A3B9D1C6E8B3}" presName="hierChild3" presStyleCnt="0"/>
      <dgm:spPr/>
    </dgm:pt>
    <dgm:pt modelId="{8CEE472E-08E9-43D9-B641-1C60E91D0DD2}" type="pres">
      <dgm:prSet presAssocID="{9AF145E7-2739-4808-9A55-4F75C94AACB5}" presName="Name19" presStyleLbl="parChTrans1D3" presStyleIdx="2" presStyleCnt="4"/>
      <dgm:spPr/>
      <dgm:t>
        <a:bodyPr/>
        <a:lstStyle/>
        <a:p>
          <a:endParaRPr lang="en-US"/>
        </a:p>
      </dgm:t>
    </dgm:pt>
    <dgm:pt modelId="{2AA76D08-F7F9-4B48-B249-FBD473BC1896}" type="pres">
      <dgm:prSet presAssocID="{BDCE9242-71CA-4240-BA9B-44100BFF8DA2}" presName="Name21" presStyleCnt="0"/>
      <dgm:spPr/>
    </dgm:pt>
    <dgm:pt modelId="{8AF63010-F42E-49DE-92B9-D098B93F3BF3}" type="pres">
      <dgm:prSet presAssocID="{BDCE9242-71CA-4240-BA9B-44100BFF8DA2}" presName="level2Shape" presStyleLbl="node3" presStyleIdx="2" presStyleCnt="4"/>
      <dgm:spPr/>
      <dgm:t>
        <a:bodyPr/>
        <a:lstStyle/>
        <a:p>
          <a:endParaRPr lang="en-US"/>
        </a:p>
      </dgm:t>
    </dgm:pt>
    <dgm:pt modelId="{81A951CF-8B7C-4EB7-BDAC-7C2586D0BD23}" type="pres">
      <dgm:prSet presAssocID="{BDCE9242-71CA-4240-BA9B-44100BFF8DA2}" presName="hierChild3" presStyleCnt="0"/>
      <dgm:spPr/>
    </dgm:pt>
    <dgm:pt modelId="{03D2D7BC-E9BD-4668-B790-C03CF4433172}" type="pres">
      <dgm:prSet presAssocID="{C8A8202E-8327-4521-9BEA-2F2CC0FF81ED}" presName="Name19" presStyleLbl="parChTrans1D3" presStyleIdx="3" presStyleCnt="4"/>
      <dgm:spPr/>
      <dgm:t>
        <a:bodyPr/>
        <a:lstStyle/>
        <a:p>
          <a:endParaRPr lang="en-US"/>
        </a:p>
      </dgm:t>
    </dgm:pt>
    <dgm:pt modelId="{24C5155C-82AB-4A76-AA82-34D712EF8BBF}" type="pres">
      <dgm:prSet presAssocID="{BA1240B1-27E9-420E-97D6-53161E4C0BC0}" presName="Name21" presStyleCnt="0"/>
      <dgm:spPr/>
    </dgm:pt>
    <dgm:pt modelId="{A6DFC97F-334F-48A3-B6ED-CB546151DEE6}" type="pres">
      <dgm:prSet presAssocID="{BA1240B1-27E9-420E-97D6-53161E4C0BC0}" presName="level2Shape" presStyleLbl="node3" presStyleIdx="3" presStyleCnt="4"/>
      <dgm:spPr/>
      <dgm:t>
        <a:bodyPr/>
        <a:lstStyle/>
        <a:p>
          <a:endParaRPr lang="en-US"/>
        </a:p>
      </dgm:t>
    </dgm:pt>
    <dgm:pt modelId="{7BBFF99A-A011-415B-BF52-1A4282EF2C96}" type="pres">
      <dgm:prSet presAssocID="{BA1240B1-27E9-420E-97D6-53161E4C0BC0}" presName="hierChild3" presStyleCnt="0"/>
      <dgm:spPr/>
    </dgm:pt>
    <dgm:pt modelId="{29895473-2BBA-499C-A552-D7B83E5F77FF}" type="pres">
      <dgm:prSet presAssocID="{31CB124D-C54E-4251-9812-7DEE8D61A3BE}" presName="bgShapesFlow" presStyleCnt="0"/>
      <dgm:spPr/>
    </dgm:pt>
  </dgm:ptLst>
  <dgm:cxnLst>
    <dgm:cxn modelId="{E8A2A4A6-8E9E-496F-9D89-0CDDE3891DD0}" type="presOf" srcId="{509FC5BC-AE33-485F-B52B-C96B7DEFBFE0}" destId="{1FFFA9C7-48CC-4A1E-8162-0F1B1FF6DB7B}" srcOrd="0" destOrd="0" presId="urn:microsoft.com/office/officeart/2005/8/layout/hierarchy6"/>
    <dgm:cxn modelId="{8CAAFA96-2405-452E-8694-2ADE606AF555}" type="presOf" srcId="{BDCE9242-71CA-4240-BA9B-44100BFF8DA2}" destId="{8AF63010-F42E-49DE-92B9-D098B93F3BF3}" srcOrd="0" destOrd="0" presId="urn:microsoft.com/office/officeart/2005/8/layout/hierarchy6"/>
    <dgm:cxn modelId="{C7B2DEFE-319E-4B96-8DE9-EED5CC4117F0}" type="presOf" srcId="{9EDDB7D4-9A69-4AA6-B000-49FC4BBA2E7F}" destId="{0B7A065D-EB1E-4113-AB18-474609158786}" srcOrd="0" destOrd="0" presId="urn:microsoft.com/office/officeart/2005/8/layout/hierarchy6"/>
    <dgm:cxn modelId="{7C5873F5-D696-4F1C-BFBD-D8D8FE6D262A}" srcId="{6434A319-29CF-4928-BFFE-87969A3F91AB}" destId="{CE738279-9F90-4832-91A0-E02BED1EED61}" srcOrd="0" destOrd="0" parTransId="{CE4737F9-95CD-44AD-BE5F-2E9BE8BAAE1D}" sibTransId="{174A62C7-D975-4B2D-810C-8BCA91239DB7}"/>
    <dgm:cxn modelId="{186524B1-12A3-44B6-819F-8D4CF398A27A}" srcId="{A5840C0D-E110-47DB-9EA5-A3B9D1C6E8B3}" destId="{BDCE9242-71CA-4240-BA9B-44100BFF8DA2}" srcOrd="0" destOrd="0" parTransId="{9AF145E7-2739-4808-9A55-4F75C94AACB5}" sibTransId="{893CDF2A-A812-4CA0-9225-8678FC8D2D40}"/>
    <dgm:cxn modelId="{CBB1B324-6612-4A05-853B-0360B199C028}" type="presOf" srcId="{558C8D1A-725C-4BB2-B0D8-8AA1416F3BBA}" destId="{5E353350-1174-4840-87F9-38478195D80E}" srcOrd="0" destOrd="0" presId="urn:microsoft.com/office/officeart/2005/8/layout/hierarchy6"/>
    <dgm:cxn modelId="{177B44DD-B0F1-45DF-AD6A-0B6ACD0AFBEE}" type="presOf" srcId="{31CB124D-C54E-4251-9812-7DEE8D61A3BE}" destId="{95B18228-F013-4085-868C-7D3408170D53}" srcOrd="0" destOrd="0" presId="urn:microsoft.com/office/officeart/2005/8/layout/hierarchy6"/>
    <dgm:cxn modelId="{4699C1C3-F5C1-4839-A294-0799CBA5980F}" type="presOf" srcId="{CE4737F9-95CD-44AD-BE5F-2E9BE8BAAE1D}" destId="{10B9720A-233B-454B-813C-DE8EC5537CEB}" srcOrd="0" destOrd="0" presId="urn:microsoft.com/office/officeart/2005/8/layout/hierarchy6"/>
    <dgm:cxn modelId="{4D102A5A-D279-43BF-B981-9DFD1EFE316D}" type="presOf" srcId="{A5840C0D-E110-47DB-9EA5-A3B9D1C6E8B3}" destId="{84DC9797-6106-412E-9FAA-F763D63EDD27}" srcOrd="0" destOrd="0" presId="urn:microsoft.com/office/officeart/2005/8/layout/hierarchy6"/>
    <dgm:cxn modelId="{A1EB5490-5EE3-48F7-9B57-81FBFF775151}" srcId="{6434A319-29CF-4928-BFFE-87969A3F91AB}" destId="{558C8D1A-725C-4BB2-B0D8-8AA1416F3BBA}" srcOrd="1" destOrd="0" parTransId="{9EDDB7D4-9A69-4AA6-B000-49FC4BBA2E7F}" sibTransId="{647F1FDB-3837-4C3E-B8EF-76FB435BD66F}"/>
    <dgm:cxn modelId="{7245B4EB-81FF-4651-A118-5CCBBA8CF3DC}" type="presOf" srcId="{28801DA9-BF06-472A-B9A2-A171ED14D32D}" destId="{A40FA586-B8BE-41E3-AA10-0AEF4D3E123A}" srcOrd="0" destOrd="0" presId="urn:microsoft.com/office/officeart/2005/8/layout/hierarchy6"/>
    <dgm:cxn modelId="{1A1946C0-8186-41A2-B9AF-7465297C4126}" srcId="{28801DA9-BF06-472A-B9A2-A171ED14D32D}" destId="{6434A319-29CF-4928-BFFE-87969A3F91AB}" srcOrd="0" destOrd="0" parTransId="{509FC5BC-AE33-485F-B52B-C96B7DEFBFE0}" sibTransId="{569416DB-CE05-4216-A4F2-4975B18A142F}"/>
    <dgm:cxn modelId="{8D3F8BF0-047E-478E-BD4A-6B548BC5CCC5}" srcId="{31CB124D-C54E-4251-9812-7DEE8D61A3BE}" destId="{28801DA9-BF06-472A-B9A2-A171ED14D32D}" srcOrd="0" destOrd="0" parTransId="{C029852D-F680-423F-8765-3B119E3962FE}" sibTransId="{8DEBBD72-E4A8-4A83-B2E0-FA9200AAEFD8}"/>
    <dgm:cxn modelId="{1436A46D-CFAB-4F85-A01D-5C4571C143D3}" type="presOf" srcId="{C8A8202E-8327-4521-9BEA-2F2CC0FF81ED}" destId="{03D2D7BC-E9BD-4668-B790-C03CF4433172}" srcOrd="0" destOrd="0" presId="urn:microsoft.com/office/officeart/2005/8/layout/hierarchy6"/>
    <dgm:cxn modelId="{E9BD984E-49EA-4478-883E-E6A12508B6C5}" srcId="{28801DA9-BF06-472A-B9A2-A171ED14D32D}" destId="{A5840C0D-E110-47DB-9EA5-A3B9D1C6E8B3}" srcOrd="1" destOrd="0" parTransId="{73CDB993-BF92-447F-BB03-BFA1A48F6EB1}" sibTransId="{ED3CFB38-10C1-46E1-9D84-D557CDA0FB0C}"/>
    <dgm:cxn modelId="{35B7BB57-3E23-4075-A5FF-1CE4F9BB5289}" type="presOf" srcId="{9AF145E7-2739-4808-9A55-4F75C94AACB5}" destId="{8CEE472E-08E9-43D9-B641-1C60E91D0DD2}" srcOrd="0" destOrd="0" presId="urn:microsoft.com/office/officeart/2005/8/layout/hierarchy6"/>
    <dgm:cxn modelId="{B4CD7DDD-00EC-44A9-8AF5-BC3D4BF9E8BD}" type="presOf" srcId="{CE738279-9F90-4832-91A0-E02BED1EED61}" destId="{F6FCFAA5-EEE7-42DF-A192-8247E14AB6C4}" srcOrd="0" destOrd="0" presId="urn:microsoft.com/office/officeart/2005/8/layout/hierarchy6"/>
    <dgm:cxn modelId="{19EE9D47-6BD6-45FE-A27D-14DC0E2280BF}" type="presOf" srcId="{6434A319-29CF-4928-BFFE-87969A3F91AB}" destId="{FAB9B7D7-2637-4475-99F2-58E5B159F262}" srcOrd="0" destOrd="0" presId="urn:microsoft.com/office/officeart/2005/8/layout/hierarchy6"/>
    <dgm:cxn modelId="{696A3DAE-7F4D-4BCA-981F-9AA940F31979}" type="presOf" srcId="{73CDB993-BF92-447F-BB03-BFA1A48F6EB1}" destId="{43E35CE4-C3C2-49FE-86AE-A4DFB8E19B3C}" srcOrd="0" destOrd="0" presId="urn:microsoft.com/office/officeart/2005/8/layout/hierarchy6"/>
    <dgm:cxn modelId="{FC95E7BB-024B-404C-9FBF-94A936ED4C1A}" srcId="{A5840C0D-E110-47DB-9EA5-A3B9D1C6E8B3}" destId="{BA1240B1-27E9-420E-97D6-53161E4C0BC0}" srcOrd="1" destOrd="0" parTransId="{C8A8202E-8327-4521-9BEA-2F2CC0FF81ED}" sibTransId="{9CEF35C5-99A3-4517-9997-D1C462833330}"/>
    <dgm:cxn modelId="{6BCE0B05-3FAE-4E4D-98CA-B692F55789D7}" type="presOf" srcId="{BA1240B1-27E9-420E-97D6-53161E4C0BC0}" destId="{A6DFC97F-334F-48A3-B6ED-CB546151DEE6}" srcOrd="0" destOrd="0" presId="urn:microsoft.com/office/officeart/2005/8/layout/hierarchy6"/>
    <dgm:cxn modelId="{EE56725D-AD77-4D13-B5DF-C677FA74EA29}" type="presParOf" srcId="{95B18228-F013-4085-868C-7D3408170D53}" destId="{994B28DA-9121-4B76-BA81-FF3D30C8DADD}" srcOrd="0" destOrd="0" presId="urn:microsoft.com/office/officeart/2005/8/layout/hierarchy6"/>
    <dgm:cxn modelId="{D88D61AA-BB92-4166-A71F-CD98A33C6470}" type="presParOf" srcId="{994B28DA-9121-4B76-BA81-FF3D30C8DADD}" destId="{37329684-256B-4F5A-A331-1F1BBF9C1572}" srcOrd="0" destOrd="0" presId="urn:microsoft.com/office/officeart/2005/8/layout/hierarchy6"/>
    <dgm:cxn modelId="{351BFD5B-7DF6-4580-88EF-8FDBBE4F0AFC}" type="presParOf" srcId="{37329684-256B-4F5A-A331-1F1BBF9C1572}" destId="{B13E259A-136A-4181-8529-34B93B69D2DA}" srcOrd="0" destOrd="0" presId="urn:microsoft.com/office/officeart/2005/8/layout/hierarchy6"/>
    <dgm:cxn modelId="{218BA584-3B42-45C3-84E4-8E1BE93EEB8A}" type="presParOf" srcId="{B13E259A-136A-4181-8529-34B93B69D2DA}" destId="{A40FA586-B8BE-41E3-AA10-0AEF4D3E123A}" srcOrd="0" destOrd="0" presId="urn:microsoft.com/office/officeart/2005/8/layout/hierarchy6"/>
    <dgm:cxn modelId="{1A289CBF-7DC5-4FBB-8626-204B1FBC8502}" type="presParOf" srcId="{B13E259A-136A-4181-8529-34B93B69D2DA}" destId="{4837B9CB-DDF2-4FF9-9308-32A24D83DA1C}" srcOrd="1" destOrd="0" presId="urn:microsoft.com/office/officeart/2005/8/layout/hierarchy6"/>
    <dgm:cxn modelId="{24E0978F-58DF-4381-8BBC-E647B089FC55}" type="presParOf" srcId="{4837B9CB-DDF2-4FF9-9308-32A24D83DA1C}" destId="{1FFFA9C7-48CC-4A1E-8162-0F1B1FF6DB7B}" srcOrd="0" destOrd="0" presId="urn:microsoft.com/office/officeart/2005/8/layout/hierarchy6"/>
    <dgm:cxn modelId="{2589911E-2543-4B61-A5CC-60B2CBE294BE}" type="presParOf" srcId="{4837B9CB-DDF2-4FF9-9308-32A24D83DA1C}" destId="{9F0B5EFA-4719-4CAA-AF75-7E18BBFF5329}" srcOrd="1" destOrd="0" presId="urn:microsoft.com/office/officeart/2005/8/layout/hierarchy6"/>
    <dgm:cxn modelId="{A80E0678-8BC0-4C2B-93E1-DB874A62A110}" type="presParOf" srcId="{9F0B5EFA-4719-4CAA-AF75-7E18BBFF5329}" destId="{FAB9B7D7-2637-4475-99F2-58E5B159F262}" srcOrd="0" destOrd="0" presId="urn:microsoft.com/office/officeart/2005/8/layout/hierarchy6"/>
    <dgm:cxn modelId="{263CD45E-AC28-41A4-89FA-6822BC63DF54}" type="presParOf" srcId="{9F0B5EFA-4719-4CAA-AF75-7E18BBFF5329}" destId="{2F88FB54-1D74-4652-A2C6-D34CD1B88D2E}" srcOrd="1" destOrd="0" presId="urn:microsoft.com/office/officeart/2005/8/layout/hierarchy6"/>
    <dgm:cxn modelId="{B5D2AE1C-EDFB-491C-9FE4-231028173E24}" type="presParOf" srcId="{2F88FB54-1D74-4652-A2C6-D34CD1B88D2E}" destId="{10B9720A-233B-454B-813C-DE8EC5537CEB}" srcOrd="0" destOrd="0" presId="urn:microsoft.com/office/officeart/2005/8/layout/hierarchy6"/>
    <dgm:cxn modelId="{2A786411-B97B-42A1-BC5C-E92D1910CFE9}" type="presParOf" srcId="{2F88FB54-1D74-4652-A2C6-D34CD1B88D2E}" destId="{002118DD-6663-48EC-8D44-AF1EBE02ACAB}" srcOrd="1" destOrd="0" presId="urn:microsoft.com/office/officeart/2005/8/layout/hierarchy6"/>
    <dgm:cxn modelId="{D4007E05-5C0C-4B13-91D4-88248DB2654A}" type="presParOf" srcId="{002118DD-6663-48EC-8D44-AF1EBE02ACAB}" destId="{F6FCFAA5-EEE7-42DF-A192-8247E14AB6C4}" srcOrd="0" destOrd="0" presId="urn:microsoft.com/office/officeart/2005/8/layout/hierarchy6"/>
    <dgm:cxn modelId="{C1691995-235A-4E22-B2D5-2380864D9670}" type="presParOf" srcId="{002118DD-6663-48EC-8D44-AF1EBE02ACAB}" destId="{AD9711EE-F327-458A-9B0F-6D3088D5E235}" srcOrd="1" destOrd="0" presId="urn:microsoft.com/office/officeart/2005/8/layout/hierarchy6"/>
    <dgm:cxn modelId="{99D7C0CF-2F8A-4D65-ABFE-E9E56224343D}" type="presParOf" srcId="{2F88FB54-1D74-4652-A2C6-D34CD1B88D2E}" destId="{0B7A065D-EB1E-4113-AB18-474609158786}" srcOrd="2" destOrd="0" presId="urn:microsoft.com/office/officeart/2005/8/layout/hierarchy6"/>
    <dgm:cxn modelId="{CB5C1A89-64FA-406D-B4DE-1A33A1CF2CDB}" type="presParOf" srcId="{2F88FB54-1D74-4652-A2C6-D34CD1B88D2E}" destId="{88F6A476-0A27-4921-9F01-8E245C22B839}" srcOrd="3" destOrd="0" presId="urn:microsoft.com/office/officeart/2005/8/layout/hierarchy6"/>
    <dgm:cxn modelId="{A2C57846-0DAE-4E36-B374-FEC4DABB4897}" type="presParOf" srcId="{88F6A476-0A27-4921-9F01-8E245C22B839}" destId="{5E353350-1174-4840-87F9-38478195D80E}" srcOrd="0" destOrd="0" presId="urn:microsoft.com/office/officeart/2005/8/layout/hierarchy6"/>
    <dgm:cxn modelId="{FD00D4CC-D444-41EC-8770-F6A067A7EA8E}" type="presParOf" srcId="{88F6A476-0A27-4921-9F01-8E245C22B839}" destId="{66B87C7F-DBF5-4BC7-9F3A-CCCBF9A72A90}" srcOrd="1" destOrd="0" presId="urn:microsoft.com/office/officeart/2005/8/layout/hierarchy6"/>
    <dgm:cxn modelId="{0FA45CD8-FB73-417F-996E-9548C01B3302}" type="presParOf" srcId="{4837B9CB-DDF2-4FF9-9308-32A24D83DA1C}" destId="{43E35CE4-C3C2-49FE-86AE-A4DFB8E19B3C}" srcOrd="2" destOrd="0" presId="urn:microsoft.com/office/officeart/2005/8/layout/hierarchy6"/>
    <dgm:cxn modelId="{3F93009A-43D1-4931-951C-A82D014A93E6}" type="presParOf" srcId="{4837B9CB-DDF2-4FF9-9308-32A24D83DA1C}" destId="{7BED1F5D-8347-428A-84CB-3837BF54E08A}" srcOrd="3" destOrd="0" presId="urn:microsoft.com/office/officeart/2005/8/layout/hierarchy6"/>
    <dgm:cxn modelId="{C0BB3BF9-3DE7-4FF4-A6B6-1FF9CD96E6B6}" type="presParOf" srcId="{7BED1F5D-8347-428A-84CB-3837BF54E08A}" destId="{84DC9797-6106-412E-9FAA-F763D63EDD27}" srcOrd="0" destOrd="0" presId="urn:microsoft.com/office/officeart/2005/8/layout/hierarchy6"/>
    <dgm:cxn modelId="{620B3262-C0CC-4B0F-AAA8-F60061ADB2DE}" type="presParOf" srcId="{7BED1F5D-8347-428A-84CB-3837BF54E08A}" destId="{5D687338-EC4F-4693-BC67-7916BD96F47E}" srcOrd="1" destOrd="0" presId="urn:microsoft.com/office/officeart/2005/8/layout/hierarchy6"/>
    <dgm:cxn modelId="{6EDE36C7-F754-494D-B8F1-297A056CB7A9}" type="presParOf" srcId="{5D687338-EC4F-4693-BC67-7916BD96F47E}" destId="{8CEE472E-08E9-43D9-B641-1C60E91D0DD2}" srcOrd="0" destOrd="0" presId="urn:microsoft.com/office/officeart/2005/8/layout/hierarchy6"/>
    <dgm:cxn modelId="{4D59DC1D-2925-4660-9A80-49F3FA651A8C}" type="presParOf" srcId="{5D687338-EC4F-4693-BC67-7916BD96F47E}" destId="{2AA76D08-F7F9-4B48-B249-FBD473BC1896}" srcOrd="1" destOrd="0" presId="urn:microsoft.com/office/officeart/2005/8/layout/hierarchy6"/>
    <dgm:cxn modelId="{03381E59-2FFC-46C3-B82A-4B96AF012F43}" type="presParOf" srcId="{2AA76D08-F7F9-4B48-B249-FBD473BC1896}" destId="{8AF63010-F42E-49DE-92B9-D098B93F3BF3}" srcOrd="0" destOrd="0" presId="urn:microsoft.com/office/officeart/2005/8/layout/hierarchy6"/>
    <dgm:cxn modelId="{337F6745-318D-43E7-8FC6-EF239A624785}" type="presParOf" srcId="{2AA76D08-F7F9-4B48-B249-FBD473BC1896}" destId="{81A951CF-8B7C-4EB7-BDAC-7C2586D0BD23}" srcOrd="1" destOrd="0" presId="urn:microsoft.com/office/officeart/2005/8/layout/hierarchy6"/>
    <dgm:cxn modelId="{1912EA97-C7F3-43F6-9F26-6B5460121DE0}" type="presParOf" srcId="{5D687338-EC4F-4693-BC67-7916BD96F47E}" destId="{03D2D7BC-E9BD-4668-B790-C03CF4433172}" srcOrd="2" destOrd="0" presId="urn:microsoft.com/office/officeart/2005/8/layout/hierarchy6"/>
    <dgm:cxn modelId="{FE057F4E-9F6F-4BC3-A649-4F1BBD9EF1A8}" type="presParOf" srcId="{5D687338-EC4F-4693-BC67-7916BD96F47E}" destId="{24C5155C-82AB-4A76-AA82-34D712EF8BBF}" srcOrd="3" destOrd="0" presId="urn:microsoft.com/office/officeart/2005/8/layout/hierarchy6"/>
    <dgm:cxn modelId="{9CE2904E-424E-4114-B955-0FAACF57CE5F}" type="presParOf" srcId="{24C5155C-82AB-4A76-AA82-34D712EF8BBF}" destId="{A6DFC97F-334F-48A3-B6ED-CB546151DEE6}" srcOrd="0" destOrd="0" presId="urn:microsoft.com/office/officeart/2005/8/layout/hierarchy6"/>
    <dgm:cxn modelId="{987F6545-14C2-4DE2-B3AC-9E7E501A13B1}" type="presParOf" srcId="{24C5155C-82AB-4A76-AA82-34D712EF8BBF}" destId="{7BBFF99A-A011-415B-BF52-1A4282EF2C96}" srcOrd="1" destOrd="0" presId="urn:microsoft.com/office/officeart/2005/8/layout/hierarchy6"/>
    <dgm:cxn modelId="{3C847B7B-1378-480F-90EE-205CA76CFD4B}" type="presParOf" srcId="{95B18228-F013-4085-868C-7D3408170D53}" destId="{29895473-2BBA-499C-A552-D7B83E5F77F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B124D-C54E-4251-9812-7DEE8D61A3B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8801DA9-BF06-472A-B9A2-A171ED14D32D}">
      <dgm:prSet phldrT="[Text]"/>
      <dgm:spPr/>
      <dgm:t>
        <a:bodyPr/>
        <a:lstStyle/>
        <a:p>
          <a:r>
            <a:rPr lang="en-US" dirty="0"/>
            <a:t>H outcome</a:t>
          </a:r>
        </a:p>
      </dgm:t>
    </dgm:pt>
    <dgm:pt modelId="{C029852D-F680-423F-8765-3B119E3962FE}" type="parTrans" cxnId="{8D3F8BF0-047E-478E-BD4A-6B548BC5CCC5}">
      <dgm:prSet/>
      <dgm:spPr/>
      <dgm:t>
        <a:bodyPr/>
        <a:lstStyle/>
        <a:p>
          <a:endParaRPr lang="en-US"/>
        </a:p>
      </dgm:t>
    </dgm:pt>
    <dgm:pt modelId="{8DEBBD72-E4A8-4A83-B2E0-FA9200AAEFD8}" type="sibTrans" cxnId="{8D3F8BF0-047E-478E-BD4A-6B548BC5CCC5}">
      <dgm:prSet/>
      <dgm:spPr/>
      <dgm:t>
        <a:bodyPr/>
        <a:lstStyle/>
        <a:p>
          <a:endParaRPr lang="en-US"/>
        </a:p>
      </dgm:t>
    </dgm:pt>
    <dgm:pt modelId="{6434A319-29CF-4928-BFFE-87969A3F91AB}">
      <dgm:prSet phldrT="[Text]"/>
      <dgm:spPr/>
      <dgm:t>
        <a:bodyPr/>
        <a:lstStyle/>
        <a:p>
          <a:r>
            <a:rPr lang="en-US" dirty="0"/>
            <a:t>H output</a:t>
          </a:r>
        </a:p>
      </dgm:t>
    </dgm:pt>
    <dgm:pt modelId="{509FC5BC-AE33-485F-B52B-C96B7DEFBFE0}" type="parTrans" cxnId="{1A1946C0-8186-41A2-B9AF-7465297C4126}">
      <dgm:prSet/>
      <dgm:spPr/>
      <dgm:t>
        <a:bodyPr/>
        <a:lstStyle/>
        <a:p>
          <a:endParaRPr lang="en-US"/>
        </a:p>
      </dgm:t>
    </dgm:pt>
    <dgm:pt modelId="{569416DB-CE05-4216-A4F2-4975B18A142F}" type="sibTrans" cxnId="{1A1946C0-8186-41A2-B9AF-7465297C4126}">
      <dgm:prSet/>
      <dgm:spPr/>
      <dgm:t>
        <a:bodyPr/>
        <a:lstStyle/>
        <a:p>
          <a:endParaRPr lang="en-US"/>
        </a:p>
      </dgm:t>
    </dgm:pt>
    <dgm:pt modelId="{CE738279-9F90-4832-91A0-E02BED1EED61}">
      <dgm:prSet phldrT="[Text]"/>
      <dgm:spPr/>
      <dgm:t>
        <a:bodyPr/>
        <a:lstStyle/>
        <a:p>
          <a:r>
            <a:rPr lang="en-US" dirty="0"/>
            <a:t>H sub-</a:t>
          </a:r>
        </a:p>
        <a:p>
          <a:r>
            <a:rPr lang="en-US" dirty="0"/>
            <a:t>output</a:t>
          </a:r>
        </a:p>
      </dgm:t>
    </dgm:pt>
    <dgm:pt modelId="{CE4737F9-95CD-44AD-BE5F-2E9BE8BAAE1D}" type="parTrans" cxnId="{7C5873F5-D696-4F1C-BFBD-D8D8FE6D262A}">
      <dgm:prSet/>
      <dgm:spPr/>
      <dgm:t>
        <a:bodyPr/>
        <a:lstStyle/>
        <a:p>
          <a:endParaRPr lang="en-US"/>
        </a:p>
      </dgm:t>
    </dgm:pt>
    <dgm:pt modelId="{174A62C7-D975-4B2D-810C-8BCA91239DB7}" type="sibTrans" cxnId="{7C5873F5-D696-4F1C-BFBD-D8D8FE6D262A}">
      <dgm:prSet/>
      <dgm:spPr/>
      <dgm:t>
        <a:bodyPr/>
        <a:lstStyle/>
        <a:p>
          <a:endParaRPr lang="en-US"/>
        </a:p>
      </dgm:t>
    </dgm:pt>
    <dgm:pt modelId="{558C8D1A-725C-4BB2-B0D8-8AA1416F3BBA}">
      <dgm:prSet phldrT="[Text]"/>
      <dgm:spPr/>
      <dgm:t>
        <a:bodyPr/>
        <a:lstStyle/>
        <a:p>
          <a:r>
            <a:rPr lang="en-US" dirty="0"/>
            <a:t>H sub-output</a:t>
          </a:r>
        </a:p>
      </dgm:t>
    </dgm:pt>
    <dgm:pt modelId="{9EDDB7D4-9A69-4AA6-B000-49FC4BBA2E7F}" type="parTrans" cxnId="{A1EB5490-5EE3-48F7-9B57-81FBFF775151}">
      <dgm:prSet/>
      <dgm:spPr/>
      <dgm:t>
        <a:bodyPr/>
        <a:lstStyle/>
        <a:p>
          <a:endParaRPr lang="en-US"/>
        </a:p>
      </dgm:t>
    </dgm:pt>
    <dgm:pt modelId="{647F1FDB-3837-4C3E-B8EF-76FB435BD66F}" type="sibTrans" cxnId="{A1EB5490-5EE3-48F7-9B57-81FBFF775151}">
      <dgm:prSet/>
      <dgm:spPr/>
      <dgm:t>
        <a:bodyPr/>
        <a:lstStyle/>
        <a:p>
          <a:endParaRPr lang="en-US"/>
        </a:p>
      </dgm:t>
    </dgm:pt>
    <dgm:pt modelId="{A5840C0D-E110-47DB-9EA5-A3B9D1C6E8B3}">
      <dgm:prSet phldrT="[Text]"/>
      <dgm:spPr/>
      <dgm:t>
        <a:bodyPr/>
        <a:lstStyle/>
        <a:p>
          <a:r>
            <a:rPr lang="en-US" dirty="0"/>
            <a:t>H output</a:t>
          </a:r>
        </a:p>
      </dgm:t>
    </dgm:pt>
    <dgm:pt modelId="{73CDB993-BF92-447F-BB03-BFA1A48F6EB1}" type="parTrans" cxnId="{E9BD984E-49EA-4478-883E-E6A12508B6C5}">
      <dgm:prSet/>
      <dgm:spPr/>
      <dgm:t>
        <a:bodyPr/>
        <a:lstStyle/>
        <a:p>
          <a:endParaRPr lang="en-US"/>
        </a:p>
      </dgm:t>
    </dgm:pt>
    <dgm:pt modelId="{ED3CFB38-10C1-46E1-9D84-D557CDA0FB0C}" type="sibTrans" cxnId="{E9BD984E-49EA-4478-883E-E6A12508B6C5}">
      <dgm:prSet/>
      <dgm:spPr/>
      <dgm:t>
        <a:bodyPr/>
        <a:lstStyle/>
        <a:p>
          <a:endParaRPr lang="en-US"/>
        </a:p>
      </dgm:t>
    </dgm:pt>
    <dgm:pt modelId="{BDCE9242-71CA-4240-BA9B-44100BFF8DA2}">
      <dgm:prSet phldrT="[Text]"/>
      <dgm:spPr/>
      <dgm:t>
        <a:bodyPr/>
        <a:lstStyle/>
        <a:p>
          <a:r>
            <a:rPr lang="en-US" dirty="0"/>
            <a:t>H sub-output</a:t>
          </a:r>
        </a:p>
      </dgm:t>
    </dgm:pt>
    <dgm:pt modelId="{9AF145E7-2739-4808-9A55-4F75C94AACB5}" type="parTrans" cxnId="{186524B1-12A3-44B6-819F-8D4CF398A27A}">
      <dgm:prSet/>
      <dgm:spPr/>
      <dgm:t>
        <a:bodyPr/>
        <a:lstStyle/>
        <a:p>
          <a:endParaRPr lang="en-US"/>
        </a:p>
      </dgm:t>
    </dgm:pt>
    <dgm:pt modelId="{893CDF2A-A812-4CA0-9225-8678FC8D2D40}" type="sibTrans" cxnId="{186524B1-12A3-44B6-819F-8D4CF398A27A}">
      <dgm:prSet/>
      <dgm:spPr/>
      <dgm:t>
        <a:bodyPr/>
        <a:lstStyle/>
        <a:p>
          <a:endParaRPr lang="en-US"/>
        </a:p>
      </dgm:t>
    </dgm:pt>
    <dgm:pt modelId="{BA1240B1-27E9-420E-97D6-53161E4C0BC0}">
      <dgm:prSet phldrT="[Text]"/>
      <dgm:spPr/>
      <dgm:t>
        <a:bodyPr/>
        <a:lstStyle/>
        <a:p>
          <a:r>
            <a:rPr lang="en-US" dirty="0"/>
            <a:t>System strengthening  output</a:t>
          </a:r>
        </a:p>
      </dgm:t>
    </dgm:pt>
    <dgm:pt modelId="{C8A8202E-8327-4521-9BEA-2F2CC0FF81ED}" type="parTrans" cxnId="{FC95E7BB-024B-404C-9FBF-94A936ED4C1A}">
      <dgm:prSet/>
      <dgm:spPr/>
      <dgm:t>
        <a:bodyPr/>
        <a:lstStyle/>
        <a:p>
          <a:endParaRPr lang="en-US"/>
        </a:p>
      </dgm:t>
    </dgm:pt>
    <dgm:pt modelId="{9CEF35C5-99A3-4517-9997-D1C462833330}" type="sibTrans" cxnId="{FC95E7BB-024B-404C-9FBF-94A936ED4C1A}">
      <dgm:prSet/>
      <dgm:spPr/>
      <dgm:t>
        <a:bodyPr/>
        <a:lstStyle/>
        <a:p>
          <a:endParaRPr lang="en-US"/>
        </a:p>
      </dgm:t>
    </dgm:pt>
    <dgm:pt modelId="{95B18228-F013-4085-868C-7D3408170D53}" type="pres">
      <dgm:prSet presAssocID="{31CB124D-C54E-4251-9812-7DEE8D61A3BE}" presName="mainComposite" presStyleCnt="0">
        <dgm:presLayoutVars>
          <dgm:chPref val="1"/>
          <dgm:dir/>
          <dgm:animOne val="branch"/>
          <dgm:animLvl val="lvl"/>
          <dgm:resizeHandles val="exact"/>
        </dgm:presLayoutVars>
      </dgm:prSet>
      <dgm:spPr/>
      <dgm:t>
        <a:bodyPr/>
        <a:lstStyle/>
        <a:p>
          <a:endParaRPr lang="en-US"/>
        </a:p>
      </dgm:t>
    </dgm:pt>
    <dgm:pt modelId="{994B28DA-9121-4B76-BA81-FF3D30C8DADD}" type="pres">
      <dgm:prSet presAssocID="{31CB124D-C54E-4251-9812-7DEE8D61A3BE}" presName="hierFlow" presStyleCnt="0"/>
      <dgm:spPr/>
    </dgm:pt>
    <dgm:pt modelId="{37329684-256B-4F5A-A331-1F1BBF9C1572}" type="pres">
      <dgm:prSet presAssocID="{31CB124D-C54E-4251-9812-7DEE8D61A3BE}" presName="hierChild1" presStyleCnt="0">
        <dgm:presLayoutVars>
          <dgm:chPref val="1"/>
          <dgm:animOne val="branch"/>
          <dgm:animLvl val="lvl"/>
        </dgm:presLayoutVars>
      </dgm:prSet>
      <dgm:spPr/>
    </dgm:pt>
    <dgm:pt modelId="{B13E259A-136A-4181-8529-34B93B69D2DA}" type="pres">
      <dgm:prSet presAssocID="{28801DA9-BF06-472A-B9A2-A171ED14D32D}" presName="Name14" presStyleCnt="0"/>
      <dgm:spPr/>
    </dgm:pt>
    <dgm:pt modelId="{A40FA586-B8BE-41E3-AA10-0AEF4D3E123A}" type="pres">
      <dgm:prSet presAssocID="{28801DA9-BF06-472A-B9A2-A171ED14D32D}" presName="level1Shape" presStyleLbl="node0" presStyleIdx="0" presStyleCnt="1">
        <dgm:presLayoutVars>
          <dgm:chPref val="3"/>
        </dgm:presLayoutVars>
      </dgm:prSet>
      <dgm:spPr/>
      <dgm:t>
        <a:bodyPr/>
        <a:lstStyle/>
        <a:p>
          <a:endParaRPr lang="en-US"/>
        </a:p>
      </dgm:t>
    </dgm:pt>
    <dgm:pt modelId="{4837B9CB-DDF2-4FF9-9308-32A24D83DA1C}" type="pres">
      <dgm:prSet presAssocID="{28801DA9-BF06-472A-B9A2-A171ED14D32D}" presName="hierChild2" presStyleCnt="0"/>
      <dgm:spPr/>
    </dgm:pt>
    <dgm:pt modelId="{1FFFA9C7-48CC-4A1E-8162-0F1B1FF6DB7B}" type="pres">
      <dgm:prSet presAssocID="{509FC5BC-AE33-485F-B52B-C96B7DEFBFE0}" presName="Name19" presStyleLbl="parChTrans1D2" presStyleIdx="0" presStyleCnt="2"/>
      <dgm:spPr/>
      <dgm:t>
        <a:bodyPr/>
        <a:lstStyle/>
        <a:p>
          <a:endParaRPr lang="en-US"/>
        </a:p>
      </dgm:t>
    </dgm:pt>
    <dgm:pt modelId="{9F0B5EFA-4719-4CAA-AF75-7E18BBFF5329}" type="pres">
      <dgm:prSet presAssocID="{6434A319-29CF-4928-BFFE-87969A3F91AB}" presName="Name21" presStyleCnt="0"/>
      <dgm:spPr/>
    </dgm:pt>
    <dgm:pt modelId="{FAB9B7D7-2637-4475-99F2-58E5B159F262}" type="pres">
      <dgm:prSet presAssocID="{6434A319-29CF-4928-BFFE-87969A3F91AB}" presName="level2Shape" presStyleLbl="node2" presStyleIdx="0" presStyleCnt="2"/>
      <dgm:spPr/>
      <dgm:t>
        <a:bodyPr/>
        <a:lstStyle/>
        <a:p>
          <a:endParaRPr lang="en-US"/>
        </a:p>
      </dgm:t>
    </dgm:pt>
    <dgm:pt modelId="{2F88FB54-1D74-4652-A2C6-D34CD1B88D2E}" type="pres">
      <dgm:prSet presAssocID="{6434A319-29CF-4928-BFFE-87969A3F91AB}" presName="hierChild3" presStyleCnt="0"/>
      <dgm:spPr/>
    </dgm:pt>
    <dgm:pt modelId="{10B9720A-233B-454B-813C-DE8EC5537CEB}" type="pres">
      <dgm:prSet presAssocID="{CE4737F9-95CD-44AD-BE5F-2E9BE8BAAE1D}" presName="Name19" presStyleLbl="parChTrans1D3" presStyleIdx="0" presStyleCnt="4"/>
      <dgm:spPr/>
      <dgm:t>
        <a:bodyPr/>
        <a:lstStyle/>
        <a:p>
          <a:endParaRPr lang="en-US"/>
        </a:p>
      </dgm:t>
    </dgm:pt>
    <dgm:pt modelId="{002118DD-6663-48EC-8D44-AF1EBE02ACAB}" type="pres">
      <dgm:prSet presAssocID="{CE738279-9F90-4832-91A0-E02BED1EED61}" presName="Name21" presStyleCnt="0"/>
      <dgm:spPr/>
    </dgm:pt>
    <dgm:pt modelId="{F6FCFAA5-EEE7-42DF-A192-8247E14AB6C4}" type="pres">
      <dgm:prSet presAssocID="{CE738279-9F90-4832-91A0-E02BED1EED61}" presName="level2Shape" presStyleLbl="node3" presStyleIdx="0" presStyleCnt="4"/>
      <dgm:spPr/>
      <dgm:t>
        <a:bodyPr/>
        <a:lstStyle/>
        <a:p>
          <a:endParaRPr lang="en-US"/>
        </a:p>
      </dgm:t>
    </dgm:pt>
    <dgm:pt modelId="{AD9711EE-F327-458A-9B0F-6D3088D5E235}" type="pres">
      <dgm:prSet presAssocID="{CE738279-9F90-4832-91A0-E02BED1EED61}" presName="hierChild3" presStyleCnt="0"/>
      <dgm:spPr/>
    </dgm:pt>
    <dgm:pt modelId="{0B7A065D-EB1E-4113-AB18-474609158786}" type="pres">
      <dgm:prSet presAssocID="{9EDDB7D4-9A69-4AA6-B000-49FC4BBA2E7F}" presName="Name19" presStyleLbl="parChTrans1D3" presStyleIdx="1" presStyleCnt="4"/>
      <dgm:spPr/>
      <dgm:t>
        <a:bodyPr/>
        <a:lstStyle/>
        <a:p>
          <a:endParaRPr lang="en-US"/>
        </a:p>
      </dgm:t>
    </dgm:pt>
    <dgm:pt modelId="{88F6A476-0A27-4921-9F01-8E245C22B839}" type="pres">
      <dgm:prSet presAssocID="{558C8D1A-725C-4BB2-B0D8-8AA1416F3BBA}" presName="Name21" presStyleCnt="0"/>
      <dgm:spPr/>
    </dgm:pt>
    <dgm:pt modelId="{5E353350-1174-4840-87F9-38478195D80E}" type="pres">
      <dgm:prSet presAssocID="{558C8D1A-725C-4BB2-B0D8-8AA1416F3BBA}" presName="level2Shape" presStyleLbl="node3" presStyleIdx="1" presStyleCnt="4"/>
      <dgm:spPr/>
      <dgm:t>
        <a:bodyPr/>
        <a:lstStyle/>
        <a:p>
          <a:endParaRPr lang="en-US"/>
        </a:p>
      </dgm:t>
    </dgm:pt>
    <dgm:pt modelId="{66B87C7F-DBF5-4BC7-9F3A-CCCBF9A72A90}" type="pres">
      <dgm:prSet presAssocID="{558C8D1A-725C-4BB2-B0D8-8AA1416F3BBA}" presName="hierChild3" presStyleCnt="0"/>
      <dgm:spPr/>
    </dgm:pt>
    <dgm:pt modelId="{43E35CE4-C3C2-49FE-86AE-A4DFB8E19B3C}" type="pres">
      <dgm:prSet presAssocID="{73CDB993-BF92-447F-BB03-BFA1A48F6EB1}" presName="Name19" presStyleLbl="parChTrans1D2" presStyleIdx="1" presStyleCnt="2"/>
      <dgm:spPr/>
      <dgm:t>
        <a:bodyPr/>
        <a:lstStyle/>
        <a:p>
          <a:endParaRPr lang="en-US"/>
        </a:p>
      </dgm:t>
    </dgm:pt>
    <dgm:pt modelId="{7BED1F5D-8347-428A-84CB-3837BF54E08A}" type="pres">
      <dgm:prSet presAssocID="{A5840C0D-E110-47DB-9EA5-A3B9D1C6E8B3}" presName="Name21" presStyleCnt="0"/>
      <dgm:spPr/>
    </dgm:pt>
    <dgm:pt modelId="{84DC9797-6106-412E-9FAA-F763D63EDD27}" type="pres">
      <dgm:prSet presAssocID="{A5840C0D-E110-47DB-9EA5-A3B9D1C6E8B3}" presName="level2Shape" presStyleLbl="node2" presStyleIdx="1" presStyleCnt="2"/>
      <dgm:spPr/>
      <dgm:t>
        <a:bodyPr/>
        <a:lstStyle/>
        <a:p>
          <a:endParaRPr lang="en-US"/>
        </a:p>
      </dgm:t>
    </dgm:pt>
    <dgm:pt modelId="{5D687338-EC4F-4693-BC67-7916BD96F47E}" type="pres">
      <dgm:prSet presAssocID="{A5840C0D-E110-47DB-9EA5-A3B9D1C6E8B3}" presName="hierChild3" presStyleCnt="0"/>
      <dgm:spPr/>
    </dgm:pt>
    <dgm:pt modelId="{8CEE472E-08E9-43D9-B641-1C60E91D0DD2}" type="pres">
      <dgm:prSet presAssocID="{9AF145E7-2739-4808-9A55-4F75C94AACB5}" presName="Name19" presStyleLbl="parChTrans1D3" presStyleIdx="2" presStyleCnt="4"/>
      <dgm:spPr/>
      <dgm:t>
        <a:bodyPr/>
        <a:lstStyle/>
        <a:p>
          <a:endParaRPr lang="en-US"/>
        </a:p>
      </dgm:t>
    </dgm:pt>
    <dgm:pt modelId="{2AA76D08-F7F9-4B48-B249-FBD473BC1896}" type="pres">
      <dgm:prSet presAssocID="{BDCE9242-71CA-4240-BA9B-44100BFF8DA2}" presName="Name21" presStyleCnt="0"/>
      <dgm:spPr/>
    </dgm:pt>
    <dgm:pt modelId="{8AF63010-F42E-49DE-92B9-D098B93F3BF3}" type="pres">
      <dgm:prSet presAssocID="{BDCE9242-71CA-4240-BA9B-44100BFF8DA2}" presName="level2Shape" presStyleLbl="node3" presStyleIdx="2" presStyleCnt="4"/>
      <dgm:spPr/>
      <dgm:t>
        <a:bodyPr/>
        <a:lstStyle/>
        <a:p>
          <a:endParaRPr lang="en-US"/>
        </a:p>
      </dgm:t>
    </dgm:pt>
    <dgm:pt modelId="{81A951CF-8B7C-4EB7-BDAC-7C2586D0BD23}" type="pres">
      <dgm:prSet presAssocID="{BDCE9242-71CA-4240-BA9B-44100BFF8DA2}" presName="hierChild3" presStyleCnt="0"/>
      <dgm:spPr/>
    </dgm:pt>
    <dgm:pt modelId="{03D2D7BC-E9BD-4668-B790-C03CF4433172}" type="pres">
      <dgm:prSet presAssocID="{C8A8202E-8327-4521-9BEA-2F2CC0FF81ED}" presName="Name19" presStyleLbl="parChTrans1D3" presStyleIdx="3" presStyleCnt="4"/>
      <dgm:spPr/>
      <dgm:t>
        <a:bodyPr/>
        <a:lstStyle/>
        <a:p>
          <a:endParaRPr lang="en-US"/>
        </a:p>
      </dgm:t>
    </dgm:pt>
    <dgm:pt modelId="{24C5155C-82AB-4A76-AA82-34D712EF8BBF}" type="pres">
      <dgm:prSet presAssocID="{BA1240B1-27E9-420E-97D6-53161E4C0BC0}" presName="Name21" presStyleCnt="0"/>
      <dgm:spPr/>
    </dgm:pt>
    <dgm:pt modelId="{A6DFC97F-334F-48A3-B6ED-CB546151DEE6}" type="pres">
      <dgm:prSet presAssocID="{BA1240B1-27E9-420E-97D6-53161E4C0BC0}" presName="level2Shape" presStyleLbl="node3" presStyleIdx="3" presStyleCnt="4"/>
      <dgm:spPr/>
      <dgm:t>
        <a:bodyPr/>
        <a:lstStyle/>
        <a:p>
          <a:endParaRPr lang="en-US"/>
        </a:p>
      </dgm:t>
    </dgm:pt>
    <dgm:pt modelId="{7BBFF99A-A011-415B-BF52-1A4282EF2C96}" type="pres">
      <dgm:prSet presAssocID="{BA1240B1-27E9-420E-97D6-53161E4C0BC0}" presName="hierChild3" presStyleCnt="0"/>
      <dgm:spPr/>
    </dgm:pt>
    <dgm:pt modelId="{29895473-2BBA-499C-A552-D7B83E5F77FF}" type="pres">
      <dgm:prSet presAssocID="{31CB124D-C54E-4251-9812-7DEE8D61A3BE}" presName="bgShapesFlow" presStyleCnt="0"/>
      <dgm:spPr/>
    </dgm:pt>
  </dgm:ptLst>
  <dgm:cxnLst>
    <dgm:cxn modelId="{E8A2A4A6-8E9E-496F-9D89-0CDDE3891DD0}" type="presOf" srcId="{509FC5BC-AE33-485F-B52B-C96B7DEFBFE0}" destId="{1FFFA9C7-48CC-4A1E-8162-0F1B1FF6DB7B}" srcOrd="0" destOrd="0" presId="urn:microsoft.com/office/officeart/2005/8/layout/hierarchy6"/>
    <dgm:cxn modelId="{8CAAFA96-2405-452E-8694-2ADE606AF555}" type="presOf" srcId="{BDCE9242-71CA-4240-BA9B-44100BFF8DA2}" destId="{8AF63010-F42E-49DE-92B9-D098B93F3BF3}" srcOrd="0" destOrd="0" presId="urn:microsoft.com/office/officeart/2005/8/layout/hierarchy6"/>
    <dgm:cxn modelId="{C7B2DEFE-319E-4B96-8DE9-EED5CC4117F0}" type="presOf" srcId="{9EDDB7D4-9A69-4AA6-B000-49FC4BBA2E7F}" destId="{0B7A065D-EB1E-4113-AB18-474609158786}" srcOrd="0" destOrd="0" presId="urn:microsoft.com/office/officeart/2005/8/layout/hierarchy6"/>
    <dgm:cxn modelId="{7C5873F5-D696-4F1C-BFBD-D8D8FE6D262A}" srcId="{6434A319-29CF-4928-BFFE-87969A3F91AB}" destId="{CE738279-9F90-4832-91A0-E02BED1EED61}" srcOrd="0" destOrd="0" parTransId="{CE4737F9-95CD-44AD-BE5F-2E9BE8BAAE1D}" sibTransId="{174A62C7-D975-4B2D-810C-8BCA91239DB7}"/>
    <dgm:cxn modelId="{186524B1-12A3-44B6-819F-8D4CF398A27A}" srcId="{A5840C0D-E110-47DB-9EA5-A3B9D1C6E8B3}" destId="{BDCE9242-71CA-4240-BA9B-44100BFF8DA2}" srcOrd="0" destOrd="0" parTransId="{9AF145E7-2739-4808-9A55-4F75C94AACB5}" sibTransId="{893CDF2A-A812-4CA0-9225-8678FC8D2D40}"/>
    <dgm:cxn modelId="{CBB1B324-6612-4A05-853B-0360B199C028}" type="presOf" srcId="{558C8D1A-725C-4BB2-B0D8-8AA1416F3BBA}" destId="{5E353350-1174-4840-87F9-38478195D80E}" srcOrd="0" destOrd="0" presId="urn:microsoft.com/office/officeart/2005/8/layout/hierarchy6"/>
    <dgm:cxn modelId="{177B44DD-B0F1-45DF-AD6A-0B6ACD0AFBEE}" type="presOf" srcId="{31CB124D-C54E-4251-9812-7DEE8D61A3BE}" destId="{95B18228-F013-4085-868C-7D3408170D53}" srcOrd="0" destOrd="0" presId="urn:microsoft.com/office/officeart/2005/8/layout/hierarchy6"/>
    <dgm:cxn modelId="{4699C1C3-F5C1-4839-A294-0799CBA5980F}" type="presOf" srcId="{CE4737F9-95CD-44AD-BE5F-2E9BE8BAAE1D}" destId="{10B9720A-233B-454B-813C-DE8EC5537CEB}" srcOrd="0" destOrd="0" presId="urn:microsoft.com/office/officeart/2005/8/layout/hierarchy6"/>
    <dgm:cxn modelId="{4D102A5A-D279-43BF-B981-9DFD1EFE316D}" type="presOf" srcId="{A5840C0D-E110-47DB-9EA5-A3B9D1C6E8B3}" destId="{84DC9797-6106-412E-9FAA-F763D63EDD27}" srcOrd="0" destOrd="0" presId="urn:microsoft.com/office/officeart/2005/8/layout/hierarchy6"/>
    <dgm:cxn modelId="{A1EB5490-5EE3-48F7-9B57-81FBFF775151}" srcId="{6434A319-29CF-4928-BFFE-87969A3F91AB}" destId="{558C8D1A-725C-4BB2-B0D8-8AA1416F3BBA}" srcOrd="1" destOrd="0" parTransId="{9EDDB7D4-9A69-4AA6-B000-49FC4BBA2E7F}" sibTransId="{647F1FDB-3837-4C3E-B8EF-76FB435BD66F}"/>
    <dgm:cxn modelId="{7245B4EB-81FF-4651-A118-5CCBBA8CF3DC}" type="presOf" srcId="{28801DA9-BF06-472A-B9A2-A171ED14D32D}" destId="{A40FA586-B8BE-41E3-AA10-0AEF4D3E123A}" srcOrd="0" destOrd="0" presId="urn:microsoft.com/office/officeart/2005/8/layout/hierarchy6"/>
    <dgm:cxn modelId="{1A1946C0-8186-41A2-B9AF-7465297C4126}" srcId="{28801DA9-BF06-472A-B9A2-A171ED14D32D}" destId="{6434A319-29CF-4928-BFFE-87969A3F91AB}" srcOrd="0" destOrd="0" parTransId="{509FC5BC-AE33-485F-B52B-C96B7DEFBFE0}" sibTransId="{569416DB-CE05-4216-A4F2-4975B18A142F}"/>
    <dgm:cxn modelId="{8D3F8BF0-047E-478E-BD4A-6B548BC5CCC5}" srcId="{31CB124D-C54E-4251-9812-7DEE8D61A3BE}" destId="{28801DA9-BF06-472A-B9A2-A171ED14D32D}" srcOrd="0" destOrd="0" parTransId="{C029852D-F680-423F-8765-3B119E3962FE}" sibTransId="{8DEBBD72-E4A8-4A83-B2E0-FA9200AAEFD8}"/>
    <dgm:cxn modelId="{1436A46D-CFAB-4F85-A01D-5C4571C143D3}" type="presOf" srcId="{C8A8202E-8327-4521-9BEA-2F2CC0FF81ED}" destId="{03D2D7BC-E9BD-4668-B790-C03CF4433172}" srcOrd="0" destOrd="0" presId="urn:microsoft.com/office/officeart/2005/8/layout/hierarchy6"/>
    <dgm:cxn modelId="{E9BD984E-49EA-4478-883E-E6A12508B6C5}" srcId="{28801DA9-BF06-472A-B9A2-A171ED14D32D}" destId="{A5840C0D-E110-47DB-9EA5-A3B9D1C6E8B3}" srcOrd="1" destOrd="0" parTransId="{73CDB993-BF92-447F-BB03-BFA1A48F6EB1}" sibTransId="{ED3CFB38-10C1-46E1-9D84-D557CDA0FB0C}"/>
    <dgm:cxn modelId="{35B7BB57-3E23-4075-A5FF-1CE4F9BB5289}" type="presOf" srcId="{9AF145E7-2739-4808-9A55-4F75C94AACB5}" destId="{8CEE472E-08E9-43D9-B641-1C60E91D0DD2}" srcOrd="0" destOrd="0" presId="urn:microsoft.com/office/officeart/2005/8/layout/hierarchy6"/>
    <dgm:cxn modelId="{B4CD7DDD-00EC-44A9-8AF5-BC3D4BF9E8BD}" type="presOf" srcId="{CE738279-9F90-4832-91A0-E02BED1EED61}" destId="{F6FCFAA5-EEE7-42DF-A192-8247E14AB6C4}" srcOrd="0" destOrd="0" presId="urn:microsoft.com/office/officeart/2005/8/layout/hierarchy6"/>
    <dgm:cxn modelId="{19EE9D47-6BD6-45FE-A27D-14DC0E2280BF}" type="presOf" srcId="{6434A319-29CF-4928-BFFE-87969A3F91AB}" destId="{FAB9B7D7-2637-4475-99F2-58E5B159F262}" srcOrd="0" destOrd="0" presId="urn:microsoft.com/office/officeart/2005/8/layout/hierarchy6"/>
    <dgm:cxn modelId="{696A3DAE-7F4D-4BCA-981F-9AA940F31979}" type="presOf" srcId="{73CDB993-BF92-447F-BB03-BFA1A48F6EB1}" destId="{43E35CE4-C3C2-49FE-86AE-A4DFB8E19B3C}" srcOrd="0" destOrd="0" presId="urn:microsoft.com/office/officeart/2005/8/layout/hierarchy6"/>
    <dgm:cxn modelId="{FC95E7BB-024B-404C-9FBF-94A936ED4C1A}" srcId="{A5840C0D-E110-47DB-9EA5-A3B9D1C6E8B3}" destId="{BA1240B1-27E9-420E-97D6-53161E4C0BC0}" srcOrd="1" destOrd="0" parTransId="{C8A8202E-8327-4521-9BEA-2F2CC0FF81ED}" sibTransId="{9CEF35C5-99A3-4517-9997-D1C462833330}"/>
    <dgm:cxn modelId="{6BCE0B05-3FAE-4E4D-98CA-B692F55789D7}" type="presOf" srcId="{BA1240B1-27E9-420E-97D6-53161E4C0BC0}" destId="{A6DFC97F-334F-48A3-B6ED-CB546151DEE6}" srcOrd="0" destOrd="0" presId="urn:microsoft.com/office/officeart/2005/8/layout/hierarchy6"/>
    <dgm:cxn modelId="{EE56725D-AD77-4D13-B5DF-C677FA74EA29}" type="presParOf" srcId="{95B18228-F013-4085-868C-7D3408170D53}" destId="{994B28DA-9121-4B76-BA81-FF3D30C8DADD}" srcOrd="0" destOrd="0" presId="urn:microsoft.com/office/officeart/2005/8/layout/hierarchy6"/>
    <dgm:cxn modelId="{D88D61AA-BB92-4166-A71F-CD98A33C6470}" type="presParOf" srcId="{994B28DA-9121-4B76-BA81-FF3D30C8DADD}" destId="{37329684-256B-4F5A-A331-1F1BBF9C1572}" srcOrd="0" destOrd="0" presId="urn:microsoft.com/office/officeart/2005/8/layout/hierarchy6"/>
    <dgm:cxn modelId="{351BFD5B-7DF6-4580-88EF-8FDBBE4F0AFC}" type="presParOf" srcId="{37329684-256B-4F5A-A331-1F1BBF9C1572}" destId="{B13E259A-136A-4181-8529-34B93B69D2DA}" srcOrd="0" destOrd="0" presId="urn:microsoft.com/office/officeart/2005/8/layout/hierarchy6"/>
    <dgm:cxn modelId="{218BA584-3B42-45C3-84E4-8E1BE93EEB8A}" type="presParOf" srcId="{B13E259A-136A-4181-8529-34B93B69D2DA}" destId="{A40FA586-B8BE-41E3-AA10-0AEF4D3E123A}" srcOrd="0" destOrd="0" presId="urn:microsoft.com/office/officeart/2005/8/layout/hierarchy6"/>
    <dgm:cxn modelId="{1A289CBF-7DC5-4FBB-8626-204B1FBC8502}" type="presParOf" srcId="{B13E259A-136A-4181-8529-34B93B69D2DA}" destId="{4837B9CB-DDF2-4FF9-9308-32A24D83DA1C}" srcOrd="1" destOrd="0" presId="urn:microsoft.com/office/officeart/2005/8/layout/hierarchy6"/>
    <dgm:cxn modelId="{24E0978F-58DF-4381-8BBC-E647B089FC55}" type="presParOf" srcId="{4837B9CB-DDF2-4FF9-9308-32A24D83DA1C}" destId="{1FFFA9C7-48CC-4A1E-8162-0F1B1FF6DB7B}" srcOrd="0" destOrd="0" presId="urn:microsoft.com/office/officeart/2005/8/layout/hierarchy6"/>
    <dgm:cxn modelId="{2589911E-2543-4B61-A5CC-60B2CBE294BE}" type="presParOf" srcId="{4837B9CB-DDF2-4FF9-9308-32A24D83DA1C}" destId="{9F0B5EFA-4719-4CAA-AF75-7E18BBFF5329}" srcOrd="1" destOrd="0" presId="urn:microsoft.com/office/officeart/2005/8/layout/hierarchy6"/>
    <dgm:cxn modelId="{A80E0678-8BC0-4C2B-93E1-DB874A62A110}" type="presParOf" srcId="{9F0B5EFA-4719-4CAA-AF75-7E18BBFF5329}" destId="{FAB9B7D7-2637-4475-99F2-58E5B159F262}" srcOrd="0" destOrd="0" presId="urn:microsoft.com/office/officeart/2005/8/layout/hierarchy6"/>
    <dgm:cxn modelId="{263CD45E-AC28-41A4-89FA-6822BC63DF54}" type="presParOf" srcId="{9F0B5EFA-4719-4CAA-AF75-7E18BBFF5329}" destId="{2F88FB54-1D74-4652-A2C6-D34CD1B88D2E}" srcOrd="1" destOrd="0" presId="urn:microsoft.com/office/officeart/2005/8/layout/hierarchy6"/>
    <dgm:cxn modelId="{B5D2AE1C-EDFB-491C-9FE4-231028173E24}" type="presParOf" srcId="{2F88FB54-1D74-4652-A2C6-D34CD1B88D2E}" destId="{10B9720A-233B-454B-813C-DE8EC5537CEB}" srcOrd="0" destOrd="0" presId="urn:microsoft.com/office/officeart/2005/8/layout/hierarchy6"/>
    <dgm:cxn modelId="{2A786411-B97B-42A1-BC5C-E92D1910CFE9}" type="presParOf" srcId="{2F88FB54-1D74-4652-A2C6-D34CD1B88D2E}" destId="{002118DD-6663-48EC-8D44-AF1EBE02ACAB}" srcOrd="1" destOrd="0" presId="urn:microsoft.com/office/officeart/2005/8/layout/hierarchy6"/>
    <dgm:cxn modelId="{D4007E05-5C0C-4B13-91D4-88248DB2654A}" type="presParOf" srcId="{002118DD-6663-48EC-8D44-AF1EBE02ACAB}" destId="{F6FCFAA5-EEE7-42DF-A192-8247E14AB6C4}" srcOrd="0" destOrd="0" presId="urn:microsoft.com/office/officeart/2005/8/layout/hierarchy6"/>
    <dgm:cxn modelId="{C1691995-235A-4E22-B2D5-2380864D9670}" type="presParOf" srcId="{002118DD-6663-48EC-8D44-AF1EBE02ACAB}" destId="{AD9711EE-F327-458A-9B0F-6D3088D5E235}" srcOrd="1" destOrd="0" presId="urn:microsoft.com/office/officeart/2005/8/layout/hierarchy6"/>
    <dgm:cxn modelId="{99D7C0CF-2F8A-4D65-ABFE-E9E56224343D}" type="presParOf" srcId="{2F88FB54-1D74-4652-A2C6-D34CD1B88D2E}" destId="{0B7A065D-EB1E-4113-AB18-474609158786}" srcOrd="2" destOrd="0" presId="urn:microsoft.com/office/officeart/2005/8/layout/hierarchy6"/>
    <dgm:cxn modelId="{CB5C1A89-64FA-406D-B4DE-1A33A1CF2CDB}" type="presParOf" srcId="{2F88FB54-1D74-4652-A2C6-D34CD1B88D2E}" destId="{88F6A476-0A27-4921-9F01-8E245C22B839}" srcOrd="3" destOrd="0" presId="urn:microsoft.com/office/officeart/2005/8/layout/hierarchy6"/>
    <dgm:cxn modelId="{A2C57846-0DAE-4E36-B374-FEC4DABB4897}" type="presParOf" srcId="{88F6A476-0A27-4921-9F01-8E245C22B839}" destId="{5E353350-1174-4840-87F9-38478195D80E}" srcOrd="0" destOrd="0" presId="urn:microsoft.com/office/officeart/2005/8/layout/hierarchy6"/>
    <dgm:cxn modelId="{FD00D4CC-D444-41EC-8770-F6A067A7EA8E}" type="presParOf" srcId="{88F6A476-0A27-4921-9F01-8E245C22B839}" destId="{66B87C7F-DBF5-4BC7-9F3A-CCCBF9A72A90}" srcOrd="1" destOrd="0" presId="urn:microsoft.com/office/officeart/2005/8/layout/hierarchy6"/>
    <dgm:cxn modelId="{0FA45CD8-FB73-417F-996E-9548C01B3302}" type="presParOf" srcId="{4837B9CB-DDF2-4FF9-9308-32A24D83DA1C}" destId="{43E35CE4-C3C2-49FE-86AE-A4DFB8E19B3C}" srcOrd="2" destOrd="0" presId="urn:microsoft.com/office/officeart/2005/8/layout/hierarchy6"/>
    <dgm:cxn modelId="{3F93009A-43D1-4931-951C-A82D014A93E6}" type="presParOf" srcId="{4837B9CB-DDF2-4FF9-9308-32A24D83DA1C}" destId="{7BED1F5D-8347-428A-84CB-3837BF54E08A}" srcOrd="3" destOrd="0" presId="urn:microsoft.com/office/officeart/2005/8/layout/hierarchy6"/>
    <dgm:cxn modelId="{C0BB3BF9-3DE7-4FF4-A6B6-1FF9CD96E6B6}" type="presParOf" srcId="{7BED1F5D-8347-428A-84CB-3837BF54E08A}" destId="{84DC9797-6106-412E-9FAA-F763D63EDD27}" srcOrd="0" destOrd="0" presId="urn:microsoft.com/office/officeart/2005/8/layout/hierarchy6"/>
    <dgm:cxn modelId="{620B3262-C0CC-4B0F-AAA8-F60061ADB2DE}" type="presParOf" srcId="{7BED1F5D-8347-428A-84CB-3837BF54E08A}" destId="{5D687338-EC4F-4693-BC67-7916BD96F47E}" srcOrd="1" destOrd="0" presId="urn:microsoft.com/office/officeart/2005/8/layout/hierarchy6"/>
    <dgm:cxn modelId="{6EDE36C7-F754-494D-B8F1-297A056CB7A9}" type="presParOf" srcId="{5D687338-EC4F-4693-BC67-7916BD96F47E}" destId="{8CEE472E-08E9-43D9-B641-1C60E91D0DD2}" srcOrd="0" destOrd="0" presId="urn:microsoft.com/office/officeart/2005/8/layout/hierarchy6"/>
    <dgm:cxn modelId="{4D59DC1D-2925-4660-9A80-49F3FA651A8C}" type="presParOf" srcId="{5D687338-EC4F-4693-BC67-7916BD96F47E}" destId="{2AA76D08-F7F9-4B48-B249-FBD473BC1896}" srcOrd="1" destOrd="0" presId="urn:microsoft.com/office/officeart/2005/8/layout/hierarchy6"/>
    <dgm:cxn modelId="{03381E59-2FFC-46C3-B82A-4B96AF012F43}" type="presParOf" srcId="{2AA76D08-F7F9-4B48-B249-FBD473BC1896}" destId="{8AF63010-F42E-49DE-92B9-D098B93F3BF3}" srcOrd="0" destOrd="0" presId="urn:microsoft.com/office/officeart/2005/8/layout/hierarchy6"/>
    <dgm:cxn modelId="{337F6745-318D-43E7-8FC6-EF239A624785}" type="presParOf" srcId="{2AA76D08-F7F9-4B48-B249-FBD473BC1896}" destId="{81A951CF-8B7C-4EB7-BDAC-7C2586D0BD23}" srcOrd="1" destOrd="0" presId="urn:microsoft.com/office/officeart/2005/8/layout/hierarchy6"/>
    <dgm:cxn modelId="{1912EA97-C7F3-43F6-9F26-6B5460121DE0}" type="presParOf" srcId="{5D687338-EC4F-4693-BC67-7916BD96F47E}" destId="{03D2D7BC-E9BD-4668-B790-C03CF4433172}" srcOrd="2" destOrd="0" presId="urn:microsoft.com/office/officeart/2005/8/layout/hierarchy6"/>
    <dgm:cxn modelId="{FE057F4E-9F6F-4BC3-A649-4F1BBD9EF1A8}" type="presParOf" srcId="{5D687338-EC4F-4693-BC67-7916BD96F47E}" destId="{24C5155C-82AB-4A76-AA82-34D712EF8BBF}" srcOrd="3" destOrd="0" presId="urn:microsoft.com/office/officeart/2005/8/layout/hierarchy6"/>
    <dgm:cxn modelId="{9CE2904E-424E-4114-B955-0FAACF57CE5F}" type="presParOf" srcId="{24C5155C-82AB-4A76-AA82-34D712EF8BBF}" destId="{A6DFC97F-334F-48A3-B6ED-CB546151DEE6}" srcOrd="0" destOrd="0" presId="urn:microsoft.com/office/officeart/2005/8/layout/hierarchy6"/>
    <dgm:cxn modelId="{987F6545-14C2-4DE2-B3AC-9E7E501A13B1}" type="presParOf" srcId="{24C5155C-82AB-4A76-AA82-34D712EF8BBF}" destId="{7BBFF99A-A011-415B-BF52-1A4282EF2C96}" srcOrd="1" destOrd="0" presId="urn:microsoft.com/office/officeart/2005/8/layout/hierarchy6"/>
    <dgm:cxn modelId="{3C847B7B-1378-480F-90EE-205CA76CFD4B}" type="presParOf" srcId="{95B18228-F013-4085-868C-7D3408170D53}" destId="{29895473-2BBA-499C-A552-D7B83E5F77F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CB124D-C54E-4251-9812-7DEE8D61A3B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28801DA9-BF06-472A-B9A2-A171ED14D32D}">
      <dgm:prSet phldrT="[Text]"/>
      <dgm:spPr>
        <a:solidFill>
          <a:srgbClr val="00B050"/>
        </a:solidFill>
      </dgm:spPr>
      <dgm:t>
        <a:bodyPr/>
        <a:lstStyle/>
        <a:p>
          <a:r>
            <a:rPr lang="en-US" dirty="0"/>
            <a:t>Collective outcome</a:t>
          </a:r>
        </a:p>
      </dgm:t>
    </dgm:pt>
    <dgm:pt modelId="{C029852D-F680-423F-8765-3B119E3962FE}" type="parTrans" cxnId="{8D3F8BF0-047E-478E-BD4A-6B548BC5CCC5}">
      <dgm:prSet/>
      <dgm:spPr/>
      <dgm:t>
        <a:bodyPr/>
        <a:lstStyle/>
        <a:p>
          <a:endParaRPr lang="en-US"/>
        </a:p>
      </dgm:t>
    </dgm:pt>
    <dgm:pt modelId="{8DEBBD72-E4A8-4A83-B2E0-FA9200AAEFD8}" type="sibTrans" cxnId="{8D3F8BF0-047E-478E-BD4A-6B548BC5CCC5}">
      <dgm:prSet/>
      <dgm:spPr/>
      <dgm:t>
        <a:bodyPr/>
        <a:lstStyle/>
        <a:p>
          <a:endParaRPr lang="en-US"/>
        </a:p>
      </dgm:t>
    </dgm:pt>
    <dgm:pt modelId="{A5840C0D-E110-47DB-9EA5-A3B9D1C6E8B3}">
      <dgm:prSet phldrT="[Text]"/>
      <dgm:spPr/>
      <dgm:t>
        <a:bodyPr/>
        <a:lstStyle/>
        <a:p>
          <a:r>
            <a:rPr lang="en-US" dirty="0"/>
            <a:t>H output</a:t>
          </a:r>
        </a:p>
      </dgm:t>
    </dgm:pt>
    <dgm:pt modelId="{73CDB993-BF92-447F-BB03-BFA1A48F6EB1}" type="parTrans" cxnId="{E9BD984E-49EA-4478-883E-E6A12508B6C5}">
      <dgm:prSet/>
      <dgm:spPr/>
      <dgm:t>
        <a:bodyPr/>
        <a:lstStyle/>
        <a:p>
          <a:endParaRPr lang="en-US"/>
        </a:p>
      </dgm:t>
    </dgm:pt>
    <dgm:pt modelId="{ED3CFB38-10C1-46E1-9D84-D557CDA0FB0C}" type="sibTrans" cxnId="{E9BD984E-49EA-4478-883E-E6A12508B6C5}">
      <dgm:prSet/>
      <dgm:spPr/>
      <dgm:t>
        <a:bodyPr/>
        <a:lstStyle/>
        <a:p>
          <a:endParaRPr lang="en-US"/>
        </a:p>
      </dgm:t>
    </dgm:pt>
    <dgm:pt modelId="{BDCE9242-71CA-4240-BA9B-44100BFF8DA2}">
      <dgm:prSet phldrT="[Text]"/>
      <dgm:spPr/>
      <dgm:t>
        <a:bodyPr/>
        <a:lstStyle/>
        <a:p>
          <a:r>
            <a:rPr lang="en-US" dirty="0"/>
            <a:t>H sub-output</a:t>
          </a:r>
        </a:p>
      </dgm:t>
    </dgm:pt>
    <dgm:pt modelId="{9AF145E7-2739-4808-9A55-4F75C94AACB5}" type="parTrans" cxnId="{186524B1-12A3-44B6-819F-8D4CF398A27A}">
      <dgm:prSet/>
      <dgm:spPr/>
      <dgm:t>
        <a:bodyPr/>
        <a:lstStyle/>
        <a:p>
          <a:endParaRPr lang="en-US"/>
        </a:p>
      </dgm:t>
    </dgm:pt>
    <dgm:pt modelId="{893CDF2A-A812-4CA0-9225-8678FC8D2D40}" type="sibTrans" cxnId="{186524B1-12A3-44B6-819F-8D4CF398A27A}">
      <dgm:prSet/>
      <dgm:spPr/>
      <dgm:t>
        <a:bodyPr/>
        <a:lstStyle/>
        <a:p>
          <a:endParaRPr lang="en-US"/>
        </a:p>
      </dgm:t>
    </dgm:pt>
    <dgm:pt modelId="{BA1240B1-27E9-420E-97D6-53161E4C0BC0}">
      <dgm:prSet phldrT="[Text]"/>
      <dgm:spPr/>
      <dgm:t>
        <a:bodyPr/>
        <a:lstStyle/>
        <a:p>
          <a:r>
            <a:rPr lang="en-US" dirty="0"/>
            <a:t>System strengthening  output</a:t>
          </a:r>
        </a:p>
      </dgm:t>
    </dgm:pt>
    <dgm:pt modelId="{C8A8202E-8327-4521-9BEA-2F2CC0FF81ED}" type="parTrans" cxnId="{FC95E7BB-024B-404C-9FBF-94A936ED4C1A}">
      <dgm:prSet/>
      <dgm:spPr/>
      <dgm:t>
        <a:bodyPr/>
        <a:lstStyle/>
        <a:p>
          <a:endParaRPr lang="en-US"/>
        </a:p>
      </dgm:t>
    </dgm:pt>
    <dgm:pt modelId="{9CEF35C5-99A3-4517-9997-D1C462833330}" type="sibTrans" cxnId="{FC95E7BB-024B-404C-9FBF-94A936ED4C1A}">
      <dgm:prSet/>
      <dgm:spPr/>
      <dgm:t>
        <a:bodyPr/>
        <a:lstStyle/>
        <a:p>
          <a:endParaRPr lang="en-US"/>
        </a:p>
      </dgm:t>
    </dgm:pt>
    <dgm:pt modelId="{C0B5EA20-B838-4FD8-B8D1-B7236D832472}">
      <dgm:prSet phldrT="[Text]"/>
      <dgm:spPr>
        <a:solidFill>
          <a:srgbClr val="00CC66"/>
        </a:solidFill>
      </dgm:spPr>
      <dgm:t>
        <a:bodyPr/>
        <a:lstStyle/>
        <a:p>
          <a:r>
            <a:rPr lang="en-US" dirty="0"/>
            <a:t>Wider system strengthening  output</a:t>
          </a:r>
        </a:p>
      </dgm:t>
    </dgm:pt>
    <dgm:pt modelId="{AC64EA5E-18E6-47B4-A060-1A5C012B1DC0}" type="parTrans" cxnId="{1F8B2A95-5417-47CC-BEBB-E6380CFF4A86}">
      <dgm:prSet/>
      <dgm:spPr/>
      <dgm:t>
        <a:bodyPr/>
        <a:lstStyle/>
        <a:p>
          <a:endParaRPr lang="en-US"/>
        </a:p>
      </dgm:t>
    </dgm:pt>
    <dgm:pt modelId="{0C46D809-F72D-4BE4-A1DA-F14429569617}" type="sibTrans" cxnId="{1F8B2A95-5417-47CC-BEBB-E6380CFF4A86}">
      <dgm:prSet/>
      <dgm:spPr/>
      <dgm:t>
        <a:bodyPr/>
        <a:lstStyle/>
        <a:p>
          <a:endParaRPr lang="en-US"/>
        </a:p>
      </dgm:t>
    </dgm:pt>
    <dgm:pt modelId="{350F2D41-FC18-4C93-A647-E6134F890B99}">
      <dgm:prSet phldrT="[Text]"/>
      <dgm:spPr>
        <a:solidFill>
          <a:srgbClr val="00CC66"/>
        </a:solidFill>
      </dgm:spPr>
      <dgm:t>
        <a:bodyPr/>
        <a:lstStyle/>
        <a:p>
          <a:r>
            <a:rPr lang="en-US" dirty="0"/>
            <a:t>Devt sub-output</a:t>
          </a:r>
        </a:p>
      </dgm:t>
    </dgm:pt>
    <dgm:pt modelId="{BA9C0FB0-9566-4A8A-8584-DA761C6B5FD0}" type="parTrans" cxnId="{FB1C5CEF-9D86-4293-A889-F7E720BD1C0A}">
      <dgm:prSet/>
      <dgm:spPr/>
      <dgm:t>
        <a:bodyPr/>
        <a:lstStyle/>
        <a:p>
          <a:endParaRPr lang="en-US"/>
        </a:p>
      </dgm:t>
    </dgm:pt>
    <dgm:pt modelId="{DB8B4906-60FC-4A9D-9C6A-86DA69225E0C}" type="sibTrans" cxnId="{FB1C5CEF-9D86-4293-A889-F7E720BD1C0A}">
      <dgm:prSet/>
      <dgm:spPr/>
      <dgm:t>
        <a:bodyPr/>
        <a:lstStyle/>
        <a:p>
          <a:endParaRPr lang="en-US"/>
        </a:p>
      </dgm:t>
    </dgm:pt>
    <dgm:pt modelId="{8FAD1787-81AD-41D5-8F85-EE343587718F}">
      <dgm:prSet phldrT="[Text]"/>
      <dgm:spPr>
        <a:solidFill>
          <a:srgbClr val="00CC66"/>
        </a:solidFill>
      </dgm:spPr>
      <dgm:t>
        <a:bodyPr/>
        <a:lstStyle/>
        <a:p>
          <a:r>
            <a:rPr lang="en-US" dirty="0"/>
            <a:t>Devt sub-output</a:t>
          </a:r>
        </a:p>
      </dgm:t>
    </dgm:pt>
    <dgm:pt modelId="{3F06EA0C-0D0D-47A4-831E-3A80595BB3EA}" type="parTrans" cxnId="{8E95F1C0-2493-4C90-95B6-9E3754356D4B}">
      <dgm:prSet/>
      <dgm:spPr/>
      <dgm:t>
        <a:bodyPr/>
        <a:lstStyle/>
        <a:p>
          <a:endParaRPr lang="en-US"/>
        </a:p>
      </dgm:t>
    </dgm:pt>
    <dgm:pt modelId="{42C73953-1298-4E15-9B5C-7FAE32A849EF}" type="sibTrans" cxnId="{8E95F1C0-2493-4C90-95B6-9E3754356D4B}">
      <dgm:prSet/>
      <dgm:spPr/>
      <dgm:t>
        <a:bodyPr/>
        <a:lstStyle/>
        <a:p>
          <a:endParaRPr lang="en-US"/>
        </a:p>
      </dgm:t>
    </dgm:pt>
    <dgm:pt modelId="{920FA735-8201-44AA-988E-B9280541B789}">
      <dgm:prSet phldrT="[Text]"/>
      <dgm:spPr>
        <a:solidFill>
          <a:srgbClr val="00CC66"/>
        </a:solidFill>
      </dgm:spPr>
      <dgm:t>
        <a:bodyPr/>
        <a:lstStyle/>
        <a:p>
          <a:r>
            <a:rPr lang="en-US" dirty="0"/>
            <a:t>Devt output</a:t>
          </a:r>
        </a:p>
      </dgm:t>
    </dgm:pt>
    <dgm:pt modelId="{C235C323-D878-477A-9F2A-3053FB202025}" type="parTrans" cxnId="{C8CC9AE4-0EC8-4C20-9296-9196667B3DCD}">
      <dgm:prSet/>
      <dgm:spPr/>
      <dgm:t>
        <a:bodyPr/>
        <a:lstStyle/>
        <a:p>
          <a:endParaRPr lang="en-US"/>
        </a:p>
      </dgm:t>
    </dgm:pt>
    <dgm:pt modelId="{7416F45D-AADF-4BFC-9B21-0EB14491F796}" type="sibTrans" cxnId="{C8CC9AE4-0EC8-4C20-9296-9196667B3DCD}">
      <dgm:prSet/>
      <dgm:spPr/>
      <dgm:t>
        <a:bodyPr/>
        <a:lstStyle/>
        <a:p>
          <a:endParaRPr lang="en-US"/>
        </a:p>
      </dgm:t>
    </dgm:pt>
    <dgm:pt modelId="{F5B2A6FD-94E3-41F1-A7C3-D17ED95D083E}">
      <dgm:prSet phldrT="[Text]"/>
      <dgm:spPr>
        <a:solidFill>
          <a:srgbClr val="00CC66"/>
        </a:solidFill>
      </dgm:spPr>
      <dgm:t>
        <a:bodyPr/>
        <a:lstStyle/>
        <a:p>
          <a:r>
            <a:rPr lang="en-US" dirty="0"/>
            <a:t>Devt sub-output</a:t>
          </a:r>
        </a:p>
      </dgm:t>
    </dgm:pt>
    <dgm:pt modelId="{F748D39C-F517-4615-8E54-03FCC2D860A6}" type="parTrans" cxnId="{7EF6F3FC-2D49-4902-9CBC-8C9F47111930}">
      <dgm:prSet/>
      <dgm:spPr/>
      <dgm:t>
        <a:bodyPr/>
        <a:lstStyle/>
        <a:p>
          <a:endParaRPr lang="en-US"/>
        </a:p>
      </dgm:t>
    </dgm:pt>
    <dgm:pt modelId="{DF2C77DA-AD61-4391-9689-AA7F9CA0AE70}" type="sibTrans" cxnId="{7EF6F3FC-2D49-4902-9CBC-8C9F47111930}">
      <dgm:prSet/>
      <dgm:spPr/>
      <dgm:t>
        <a:bodyPr/>
        <a:lstStyle/>
        <a:p>
          <a:endParaRPr lang="en-US"/>
        </a:p>
      </dgm:t>
    </dgm:pt>
    <dgm:pt modelId="{EA7CB51B-296E-4FCC-B0AF-C15CB04A55FE}">
      <dgm:prSet phldrT="[Text]"/>
      <dgm:spPr/>
      <dgm:t>
        <a:bodyPr/>
        <a:lstStyle/>
        <a:p>
          <a:r>
            <a:rPr lang="en-US" dirty="0"/>
            <a:t>Humanitarian outcome</a:t>
          </a:r>
        </a:p>
      </dgm:t>
    </dgm:pt>
    <dgm:pt modelId="{AEB87993-0C20-4ADF-BC4C-5194D635538F}" type="parTrans" cxnId="{961210C6-C859-446C-9357-EA4B0D138F9B}">
      <dgm:prSet/>
      <dgm:spPr/>
      <dgm:t>
        <a:bodyPr/>
        <a:lstStyle/>
        <a:p>
          <a:endParaRPr lang="en-US"/>
        </a:p>
      </dgm:t>
    </dgm:pt>
    <dgm:pt modelId="{A1B39A44-7F54-4F4C-A109-2C09E310A0F7}" type="sibTrans" cxnId="{961210C6-C859-446C-9357-EA4B0D138F9B}">
      <dgm:prSet/>
      <dgm:spPr/>
      <dgm:t>
        <a:bodyPr/>
        <a:lstStyle/>
        <a:p>
          <a:endParaRPr lang="en-US"/>
        </a:p>
      </dgm:t>
    </dgm:pt>
    <dgm:pt modelId="{E14C438F-D9BA-48E2-AD3E-CE64BED2837F}">
      <dgm:prSet phldrT="[Text]"/>
      <dgm:spPr>
        <a:solidFill>
          <a:srgbClr val="00CC66"/>
        </a:solidFill>
      </dgm:spPr>
      <dgm:t>
        <a:bodyPr/>
        <a:lstStyle/>
        <a:p>
          <a:r>
            <a:rPr lang="en-US" dirty="0"/>
            <a:t>Development outcome</a:t>
          </a:r>
        </a:p>
      </dgm:t>
    </dgm:pt>
    <dgm:pt modelId="{EA488B0B-2C0E-436E-A2B8-5337D7FF1D78}" type="parTrans" cxnId="{BC531648-5C65-4FE9-9A9E-835DC2FFC1A4}">
      <dgm:prSet/>
      <dgm:spPr/>
      <dgm:t>
        <a:bodyPr/>
        <a:lstStyle/>
        <a:p>
          <a:endParaRPr lang="en-US"/>
        </a:p>
      </dgm:t>
    </dgm:pt>
    <dgm:pt modelId="{CE0BF591-33BD-428C-AB49-41E54FB96205}" type="sibTrans" cxnId="{BC531648-5C65-4FE9-9A9E-835DC2FFC1A4}">
      <dgm:prSet/>
      <dgm:spPr/>
      <dgm:t>
        <a:bodyPr/>
        <a:lstStyle/>
        <a:p>
          <a:endParaRPr lang="en-US"/>
        </a:p>
      </dgm:t>
    </dgm:pt>
    <dgm:pt modelId="{95B18228-F013-4085-868C-7D3408170D53}" type="pres">
      <dgm:prSet presAssocID="{31CB124D-C54E-4251-9812-7DEE8D61A3BE}" presName="mainComposite" presStyleCnt="0">
        <dgm:presLayoutVars>
          <dgm:chPref val="1"/>
          <dgm:dir/>
          <dgm:animOne val="branch"/>
          <dgm:animLvl val="lvl"/>
          <dgm:resizeHandles val="exact"/>
        </dgm:presLayoutVars>
      </dgm:prSet>
      <dgm:spPr/>
      <dgm:t>
        <a:bodyPr/>
        <a:lstStyle/>
        <a:p>
          <a:endParaRPr lang="en-US"/>
        </a:p>
      </dgm:t>
    </dgm:pt>
    <dgm:pt modelId="{994B28DA-9121-4B76-BA81-FF3D30C8DADD}" type="pres">
      <dgm:prSet presAssocID="{31CB124D-C54E-4251-9812-7DEE8D61A3BE}" presName="hierFlow" presStyleCnt="0"/>
      <dgm:spPr/>
    </dgm:pt>
    <dgm:pt modelId="{37329684-256B-4F5A-A331-1F1BBF9C1572}" type="pres">
      <dgm:prSet presAssocID="{31CB124D-C54E-4251-9812-7DEE8D61A3BE}" presName="hierChild1" presStyleCnt="0">
        <dgm:presLayoutVars>
          <dgm:chPref val="1"/>
          <dgm:animOne val="branch"/>
          <dgm:animLvl val="lvl"/>
        </dgm:presLayoutVars>
      </dgm:prSet>
      <dgm:spPr/>
    </dgm:pt>
    <dgm:pt modelId="{B13E259A-136A-4181-8529-34B93B69D2DA}" type="pres">
      <dgm:prSet presAssocID="{28801DA9-BF06-472A-B9A2-A171ED14D32D}" presName="Name14" presStyleCnt="0"/>
      <dgm:spPr/>
    </dgm:pt>
    <dgm:pt modelId="{A40FA586-B8BE-41E3-AA10-0AEF4D3E123A}" type="pres">
      <dgm:prSet presAssocID="{28801DA9-BF06-472A-B9A2-A171ED14D32D}" presName="level1Shape" presStyleLbl="node0" presStyleIdx="0" presStyleCnt="1">
        <dgm:presLayoutVars>
          <dgm:chPref val="3"/>
        </dgm:presLayoutVars>
      </dgm:prSet>
      <dgm:spPr/>
      <dgm:t>
        <a:bodyPr/>
        <a:lstStyle/>
        <a:p>
          <a:endParaRPr lang="en-US"/>
        </a:p>
      </dgm:t>
    </dgm:pt>
    <dgm:pt modelId="{4837B9CB-DDF2-4FF9-9308-32A24D83DA1C}" type="pres">
      <dgm:prSet presAssocID="{28801DA9-BF06-472A-B9A2-A171ED14D32D}" presName="hierChild2" presStyleCnt="0"/>
      <dgm:spPr/>
    </dgm:pt>
    <dgm:pt modelId="{D82AC312-0EDE-4AE4-96EA-297BE3FF70F4}" type="pres">
      <dgm:prSet presAssocID="{AEB87993-0C20-4ADF-BC4C-5194D635538F}" presName="Name19" presStyleLbl="parChTrans1D2" presStyleIdx="0" presStyleCnt="2"/>
      <dgm:spPr/>
      <dgm:t>
        <a:bodyPr/>
        <a:lstStyle/>
        <a:p>
          <a:endParaRPr lang="en-US"/>
        </a:p>
      </dgm:t>
    </dgm:pt>
    <dgm:pt modelId="{3ECA6BC0-D9AA-4739-B5AD-B52C507395A2}" type="pres">
      <dgm:prSet presAssocID="{EA7CB51B-296E-4FCC-B0AF-C15CB04A55FE}" presName="Name21" presStyleCnt="0"/>
      <dgm:spPr/>
    </dgm:pt>
    <dgm:pt modelId="{98AD6A5F-024B-413F-890A-D438D5835420}" type="pres">
      <dgm:prSet presAssocID="{EA7CB51B-296E-4FCC-B0AF-C15CB04A55FE}" presName="level2Shape" presStyleLbl="node2" presStyleIdx="0" presStyleCnt="2"/>
      <dgm:spPr/>
      <dgm:t>
        <a:bodyPr/>
        <a:lstStyle/>
        <a:p>
          <a:endParaRPr lang="en-US"/>
        </a:p>
      </dgm:t>
    </dgm:pt>
    <dgm:pt modelId="{CF0267B5-C7E4-4F32-A4B7-13C39166E069}" type="pres">
      <dgm:prSet presAssocID="{EA7CB51B-296E-4FCC-B0AF-C15CB04A55FE}" presName="hierChild3" presStyleCnt="0"/>
      <dgm:spPr/>
    </dgm:pt>
    <dgm:pt modelId="{43E35CE4-C3C2-49FE-86AE-A4DFB8E19B3C}" type="pres">
      <dgm:prSet presAssocID="{73CDB993-BF92-447F-BB03-BFA1A48F6EB1}" presName="Name19" presStyleLbl="parChTrans1D3" presStyleIdx="0" presStyleCnt="4"/>
      <dgm:spPr/>
      <dgm:t>
        <a:bodyPr/>
        <a:lstStyle/>
        <a:p>
          <a:endParaRPr lang="en-US"/>
        </a:p>
      </dgm:t>
    </dgm:pt>
    <dgm:pt modelId="{7BED1F5D-8347-428A-84CB-3837BF54E08A}" type="pres">
      <dgm:prSet presAssocID="{A5840C0D-E110-47DB-9EA5-A3B9D1C6E8B3}" presName="Name21" presStyleCnt="0"/>
      <dgm:spPr/>
    </dgm:pt>
    <dgm:pt modelId="{84DC9797-6106-412E-9FAA-F763D63EDD27}" type="pres">
      <dgm:prSet presAssocID="{A5840C0D-E110-47DB-9EA5-A3B9D1C6E8B3}" presName="level2Shape" presStyleLbl="node3" presStyleIdx="0" presStyleCnt="4"/>
      <dgm:spPr/>
      <dgm:t>
        <a:bodyPr/>
        <a:lstStyle/>
        <a:p>
          <a:endParaRPr lang="en-US"/>
        </a:p>
      </dgm:t>
    </dgm:pt>
    <dgm:pt modelId="{5D687338-EC4F-4693-BC67-7916BD96F47E}" type="pres">
      <dgm:prSet presAssocID="{A5840C0D-E110-47DB-9EA5-A3B9D1C6E8B3}" presName="hierChild3" presStyleCnt="0"/>
      <dgm:spPr/>
    </dgm:pt>
    <dgm:pt modelId="{8CEE472E-08E9-43D9-B641-1C60E91D0DD2}" type="pres">
      <dgm:prSet presAssocID="{9AF145E7-2739-4808-9A55-4F75C94AACB5}" presName="Name19" presStyleLbl="parChTrans1D4" presStyleIdx="0" presStyleCnt="4"/>
      <dgm:spPr/>
      <dgm:t>
        <a:bodyPr/>
        <a:lstStyle/>
        <a:p>
          <a:endParaRPr lang="en-US"/>
        </a:p>
      </dgm:t>
    </dgm:pt>
    <dgm:pt modelId="{2AA76D08-F7F9-4B48-B249-FBD473BC1896}" type="pres">
      <dgm:prSet presAssocID="{BDCE9242-71CA-4240-BA9B-44100BFF8DA2}" presName="Name21" presStyleCnt="0"/>
      <dgm:spPr/>
    </dgm:pt>
    <dgm:pt modelId="{8AF63010-F42E-49DE-92B9-D098B93F3BF3}" type="pres">
      <dgm:prSet presAssocID="{BDCE9242-71CA-4240-BA9B-44100BFF8DA2}" presName="level2Shape" presStyleLbl="node4" presStyleIdx="0" presStyleCnt="4"/>
      <dgm:spPr/>
      <dgm:t>
        <a:bodyPr/>
        <a:lstStyle/>
        <a:p>
          <a:endParaRPr lang="en-US"/>
        </a:p>
      </dgm:t>
    </dgm:pt>
    <dgm:pt modelId="{81A951CF-8B7C-4EB7-BDAC-7C2586D0BD23}" type="pres">
      <dgm:prSet presAssocID="{BDCE9242-71CA-4240-BA9B-44100BFF8DA2}" presName="hierChild3" presStyleCnt="0"/>
      <dgm:spPr/>
    </dgm:pt>
    <dgm:pt modelId="{03D2D7BC-E9BD-4668-B790-C03CF4433172}" type="pres">
      <dgm:prSet presAssocID="{C8A8202E-8327-4521-9BEA-2F2CC0FF81ED}" presName="Name19" presStyleLbl="parChTrans1D3" presStyleIdx="1" presStyleCnt="4"/>
      <dgm:spPr/>
      <dgm:t>
        <a:bodyPr/>
        <a:lstStyle/>
        <a:p>
          <a:endParaRPr lang="en-US"/>
        </a:p>
      </dgm:t>
    </dgm:pt>
    <dgm:pt modelId="{24C5155C-82AB-4A76-AA82-34D712EF8BBF}" type="pres">
      <dgm:prSet presAssocID="{BA1240B1-27E9-420E-97D6-53161E4C0BC0}" presName="Name21" presStyleCnt="0"/>
      <dgm:spPr/>
    </dgm:pt>
    <dgm:pt modelId="{A6DFC97F-334F-48A3-B6ED-CB546151DEE6}" type="pres">
      <dgm:prSet presAssocID="{BA1240B1-27E9-420E-97D6-53161E4C0BC0}" presName="level2Shape" presStyleLbl="node3" presStyleIdx="1" presStyleCnt="4" custLinFactNeighborX="40762"/>
      <dgm:spPr/>
      <dgm:t>
        <a:bodyPr/>
        <a:lstStyle/>
        <a:p>
          <a:endParaRPr lang="en-US"/>
        </a:p>
      </dgm:t>
    </dgm:pt>
    <dgm:pt modelId="{7BBFF99A-A011-415B-BF52-1A4282EF2C96}" type="pres">
      <dgm:prSet presAssocID="{BA1240B1-27E9-420E-97D6-53161E4C0BC0}" presName="hierChild3" presStyleCnt="0"/>
      <dgm:spPr/>
    </dgm:pt>
    <dgm:pt modelId="{4CCF7ABD-6ED7-460B-8393-BF19D8FD609A}" type="pres">
      <dgm:prSet presAssocID="{EA488B0B-2C0E-436E-A2B8-5337D7FF1D78}" presName="Name19" presStyleLbl="parChTrans1D2" presStyleIdx="1" presStyleCnt="2"/>
      <dgm:spPr/>
      <dgm:t>
        <a:bodyPr/>
        <a:lstStyle/>
        <a:p>
          <a:endParaRPr lang="en-US"/>
        </a:p>
      </dgm:t>
    </dgm:pt>
    <dgm:pt modelId="{173C794D-4943-4928-B4C4-0AA518251D51}" type="pres">
      <dgm:prSet presAssocID="{E14C438F-D9BA-48E2-AD3E-CE64BED2837F}" presName="Name21" presStyleCnt="0"/>
      <dgm:spPr/>
    </dgm:pt>
    <dgm:pt modelId="{0CB9A36C-0A67-4197-AB24-774DA94DB2A3}" type="pres">
      <dgm:prSet presAssocID="{E14C438F-D9BA-48E2-AD3E-CE64BED2837F}" presName="level2Shape" presStyleLbl="node2" presStyleIdx="1" presStyleCnt="2"/>
      <dgm:spPr/>
      <dgm:t>
        <a:bodyPr/>
        <a:lstStyle/>
        <a:p>
          <a:endParaRPr lang="en-US"/>
        </a:p>
      </dgm:t>
    </dgm:pt>
    <dgm:pt modelId="{7BF7662E-3E47-4B93-968F-46722BBB5662}" type="pres">
      <dgm:prSet presAssocID="{E14C438F-D9BA-48E2-AD3E-CE64BED2837F}" presName="hierChild3" presStyleCnt="0"/>
      <dgm:spPr/>
    </dgm:pt>
    <dgm:pt modelId="{DB1D4195-B52A-4507-9AF6-FE7650B8FD9C}" type="pres">
      <dgm:prSet presAssocID="{AC64EA5E-18E6-47B4-A060-1A5C012B1DC0}" presName="Name19" presStyleLbl="parChTrans1D3" presStyleIdx="2" presStyleCnt="4"/>
      <dgm:spPr/>
      <dgm:t>
        <a:bodyPr/>
        <a:lstStyle/>
        <a:p>
          <a:endParaRPr lang="en-US"/>
        </a:p>
      </dgm:t>
    </dgm:pt>
    <dgm:pt modelId="{32FF3BA2-0EBC-487A-B3BF-9F67499204BC}" type="pres">
      <dgm:prSet presAssocID="{C0B5EA20-B838-4FD8-B8D1-B7236D832472}" presName="Name21" presStyleCnt="0"/>
      <dgm:spPr/>
    </dgm:pt>
    <dgm:pt modelId="{3CB87CC4-9D55-4A4A-9C59-02E4AD75C21D}" type="pres">
      <dgm:prSet presAssocID="{C0B5EA20-B838-4FD8-B8D1-B7236D832472}" presName="level2Shape" presStyleLbl="node3" presStyleIdx="2" presStyleCnt="4" custLinFactNeighborX="-52291"/>
      <dgm:spPr/>
      <dgm:t>
        <a:bodyPr/>
        <a:lstStyle/>
        <a:p>
          <a:endParaRPr lang="en-US"/>
        </a:p>
      </dgm:t>
    </dgm:pt>
    <dgm:pt modelId="{9A899041-2D3A-479D-B23F-A46018F6BB25}" type="pres">
      <dgm:prSet presAssocID="{C0B5EA20-B838-4FD8-B8D1-B7236D832472}" presName="hierChild3" presStyleCnt="0"/>
      <dgm:spPr/>
    </dgm:pt>
    <dgm:pt modelId="{A7DBB250-9309-425A-AF83-1D393A5901D5}" type="pres">
      <dgm:prSet presAssocID="{BA9C0FB0-9566-4A8A-8584-DA761C6B5FD0}" presName="Name19" presStyleLbl="parChTrans1D4" presStyleIdx="1" presStyleCnt="4"/>
      <dgm:spPr/>
      <dgm:t>
        <a:bodyPr/>
        <a:lstStyle/>
        <a:p>
          <a:endParaRPr lang="en-US"/>
        </a:p>
      </dgm:t>
    </dgm:pt>
    <dgm:pt modelId="{21C90B5A-2F3F-4115-A43B-6B696DB4D36A}" type="pres">
      <dgm:prSet presAssocID="{350F2D41-FC18-4C93-A647-E6134F890B99}" presName="Name21" presStyleCnt="0"/>
      <dgm:spPr/>
    </dgm:pt>
    <dgm:pt modelId="{A2B772A6-B106-4B57-A134-A49740BCA21F}" type="pres">
      <dgm:prSet presAssocID="{350F2D41-FC18-4C93-A647-E6134F890B99}" presName="level2Shape" presStyleLbl="node4" presStyleIdx="1" presStyleCnt="4"/>
      <dgm:spPr/>
      <dgm:t>
        <a:bodyPr/>
        <a:lstStyle/>
        <a:p>
          <a:endParaRPr lang="en-US"/>
        </a:p>
      </dgm:t>
    </dgm:pt>
    <dgm:pt modelId="{9D531FF4-B02F-4FEF-B3BA-AFAB4952A836}" type="pres">
      <dgm:prSet presAssocID="{350F2D41-FC18-4C93-A647-E6134F890B99}" presName="hierChild3" presStyleCnt="0"/>
      <dgm:spPr/>
    </dgm:pt>
    <dgm:pt modelId="{B4B18EE2-C3C8-4276-B085-721D764389D5}" type="pres">
      <dgm:prSet presAssocID="{3F06EA0C-0D0D-47A4-831E-3A80595BB3EA}" presName="Name19" presStyleLbl="parChTrans1D4" presStyleIdx="2" presStyleCnt="4"/>
      <dgm:spPr/>
      <dgm:t>
        <a:bodyPr/>
        <a:lstStyle/>
        <a:p>
          <a:endParaRPr lang="en-US"/>
        </a:p>
      </dgm:t>
    </dgm:pt>
    <dgm:pt modelId="{8FD66838-11E1-4050-87F4-9A462070AC82}" type="pres">
      <dgm:prSet presAssocID="{8FAD1787-81AD-41D5-8F85-EE343587718F}" presName="Name21" presStyleCnt="0"/>
      <dgm:spPr/>
    </dgm:pt>
    <dgm:pt modelId="{D7CB29B4-5900-4627-B25B-3B6800F43CBF}" type="pres">
      <dgm:prSet presAssocID="{8FAD1787-81AD-41D5-8F85-EE343587718F}" presName="level2Shape" presStyleLbl="node4" presStyleIdx="2" presStyleCnt="4"/>
      <dgm:spPr/>
      <dgm:t>
        <a:bodyPr/>
        <a:lstStyle/>
        <a:p>
          <a:endParaRPr lang="en-US"/>
        </a:p>
      </dgm:t>
    </dgm:pt>
    <dgm:pt modelId="{53496B42-241B-405B-8302-F1D6626D71E1}" type="pres">
      <dgm:prSet presAssocID="{8FAD1787-81AD-41D5-8F85-EE343587718F}" presName="hierChild3" presStyleCnt="0"/>
      <dgm:spPr/>
    </dgm:pt>
    <dgm:pt modelId="{761D3898-4B16-4BBE-B98F-DC328C80DA6A}" type="pres">
      <dgm:prSet presAssocID="{C235C323-D878-477A-9F2A-3053FB202025}" presName="Name19" presStyleLbl="parChTrans1D3" presStyleIdx="3" presStyleCnt="4"/>
      <dgm:spPr/>
      <dgm:t>
        <a:bodyPr/>
        <a:lstStyle/>
        <a:p>
          <a:endParaRPr lang="en-US"/>
        </a:p>
      </dgm:t>
    </dgm:pt>
    <dgm:pt modelId="{D6B58578-53CB-4BA4-8C5F-BF0633ED3F97}" type="pres">
      <dgm:prSet presAssocID="{920FA735-8201-44AA-988E-B9280541B789}" presName="Name21" presStyleCnt="0"/>
      <dgm:spPr/>
    </dgm:pt>
    <dgm:pt modelId="{0E3DAD90-A801-4522-AD51-16C4A2F96037}" type="pres">
      <dgm:prSet presAssocID="{920FA735-8201-44AA-988E-B9280541B789}" presName="level2Shape" presStyleLbl="node3" presStyleIdx="3" presStyleCnt="4"/>
      <dgm:spPr/>
      <dgm:t>
        <a:bodyPr/>
        <a:lstStyle/>
        <a:p>
          <a:endParaRPr lang="en-US"/>
        </a:p>
      </dgm:t>
    </dgm:pt>
    <dgm:pt modelId="{0179326A-7C9B-4BAC-A7AE-6DC12BD96CA4}" type="pres">
      <dgm:prSet presAssocID="{920FA735-8201-44AA-988E-B9280541B789}" presName="hierChild3" presStyleCnt="0"/>
      <dgm:spPr/>
    </dgm:pt>
    <dgm:pt modelId="{22245201-413D-4803-A6B0-54D23FDE6C1F}" type="pres">
      <dgm:prSet presAssocID="{F748D39C-F517-4615-8E54-03FCC2D860A6}" presName="Name19" presStyleLbl="parChTrans1D4" presStyleIdx="3" presStyleCnt="4"/>
      <dgm:spPr/>
      <dgm:t>
        <a:bodyPr/>
        <a:lstStyle/>
        <a:p>
          <a:endParaRPr lang="en-US"/>
        </a:p>
      </dgm:t>
    </dgm:pt>
    <dgm:pt modelId="{2546042C-99E2-4A2E-8EDE-19E595E04DD6}" type="pres">
      <dgm:prSet presAssocID="{F5B2A6FD-94E3-41F1-A7C3-D17ED95D083E}" presName="Name21" presStyleCnt="0"/>
      <dgm:spPr/>
    </dgm:pt>
    <dgm:pt modelId="{66B7E088-6FA0-4395-AF46-559C4C66B79B}" type="pres">
      <dgm:prSet presAssocID="{F5B2A6FD-94E3-41F1-A7C3-D17ED95D083E}" presName="level2Shape" presStyleLbl="node4" presStyleIdx="3" presStyleCnt="4"/>
      <dgm:spPr/>
      <dgm:t>
        <a:bodyPr/>
        <a:lstStyle/>
        <a:p>
          <a:endParaRPr lang="en-US"/>
        </a:p>
      </dgm:t>
    </dgm:pt>
    <dgm:pt modelId="{A8AF6FC8-4B9D-4FE0-B4AC-0A2F1350B1A0}" type="pres">
      <dgm:prSet presAssocID="{F5B2A6FD-94E3-41F1-A7C3-D17ED95D083E}" presName="hierChild3" presStyleCnt="0"/>
      <dgm:spPr/>
    </dgm:pt>
    <dgm:pt modelId="{29895473-2BBA-499C-A552-D7B83E5F77FF}" type="pres">
      <dgm:prSet presAssocID="{31CB124D-C54E-4251-9812-7DEE8D61A3BE}" presName="bgShapesFlow" presStyleCnt="0"/>
      <dgm:spPr/>
    </dgm:pt>
  </dgm:ptLst>
  <dgm:cxnLst>
    <dgm:cxn modelId="{A15BF883-4B08-4255-9E4D-FF7804A7ABE9}" type="presOf" srcId="{EA7CB51B-296E-4FCC-B0AF-C15CB04A55FE}" destId="{98AD6A5F-024B-413F-890A-D438D5835420}" srcOrd="0" destOrd="0" presId="urn:microsoft.com/office/officeart/2005/8/layout/hierarchy6"/>
    <dgm:cxn modelId="{05D55C92-9087-48F3-A449-3FD1F3D709AA}" type="presOf" srcId="{920FA735-8201-44AA-988E-B9280541B789}" destId="{0E3DAD90-A801-4522-AD51-16C4A2F96037}" srcOrd="0" destOrd="0" presId="urn:microsoft.com/office/officeart/2005/8/layout/hierarchy6"/>
    <dgm:cxn modelId="{E9BD984E-49EA-4478-883E-E6A12508B6C5}" srcId="{EA7CB51B-296E-4FCC-B0AF-C15CB04A55FE}" destId="{A5840C0D-E110-47DB-9EA5-A3B9D1C6E8B3}" srcOrd="0" destOrd="0" parTransId="{73CDB993-BF92-447F-BB03-BFA1A48F6EB1}" sibTransId="{ED3CFB38-10C1-46E1-9D84-D557CDA0FB0C}"/>
    <dgm:cxn modelId="{7EF6F3FC-2D49-4902-9CBC-8C9F47111930}" srcId="{920FA735-8201-44AA-988E-B9280541B789}" destId="{F5B2A6FD-94E3-41F1-A7C3-D17ED95D083E}" srcOrd="0" destOrd="0" parTransId="{F748D39C-F517-4615-8E54-03FCC2D860A6}" sibTransId="{DF2C77DA-AD61-4391-9689-AA7F9CA0AE70}"/>
    <dgm:cxn modelId="{A86AAFC5-1694-4545-8AFE-B6BED531AC4A}" type="presOf" srcId="{A5840C0D-E110-47DB-9EA5-A3B9D1C6E8B3}" destId="{84DC9797-6106-412E-9FAA-F763D63EDD27}" srcOrd="0" destOrd="0" presId="urn:microsoft.com/office/officeart/2005/8/layout/hierarchy6"/>
    <dgm:cxn modelId="{FB1C5CEF-9D86-4293-A889-F7E720BD1C0A}" srcId="{C0B5EA20-B838-4FD8-B8D1-B7236D832472}" destId="{350F2D41-FC18-4C93-A647-E6134F890B99}" srcOrd="0" destOrd="0" parTransId="{BA9C0FB0-9566-4A8A-8584-DA761C6B5FD0}" sibTransId="{DB8B4906-60FC-4A9D-9C6A-86DA69225E0C}"/>
    <dgm:cxn modelId="{1F8B2A95-5417-47CC-BEBB-E6380CFF4A86}" srcId="{E14C438F-D9BA-48E2-AD3E-CE64BED2837F}" destId="{C0B5EA20-B838-4FD8-B8D1-B7236D832472}" srcOrd="0" destOrd="0" parTransId="{AC64EA5E-18E6-47B4-A060-1A5C012B1DC0}" sibTransId="{0C46D809-F72D-4BE4-A1DA-F14429569617}"/>
    <dgm:cxn modelId="{F483A95C-BE49-4B72-95AF-284FCB3876D7}" type="presOf" srcId="{BDCE9242-71CA-4240-BA9B-44100BFF8DA2}" destId="{8AF63010-F42E-49DE-92B9-D098B93F3BF3}" srcOrd="0" destOrd="0" presId="urn:microsoft.com/office/officeart/2005/8/layout/hierarchy6"/>
    <dgm:cxn modelId="{8E95F1C0-2493-4C90-95B6-9E3754356D4B}" srcId="{C0B5EA20-B838-4FD8-B8D1-B7236D832472}" destId="{8FAD1787-81AD-41D5-8F85-EE343587718F}" srcOrd="1" destOrd="0" parTransId="{3F06EA0C-0D0D-47A4-831E-3A80595BB3EA}" sibTransId="{42C73953-1298-4E15-9B5C-7FAE32A849EF}"/>
    <dgm:cxn modelId="{EC92F56F-DCE1-4366-B106-F153AB015C2A}" type="presOf" srcId="{C235C323-D878-477A-9F2A-3053FB202025}" destId="{761D3898-4B16-4BBE-B98F-DC328C80DA6A}" srcOrd="0" destOrd="0" presId="urn:microsoft.com/office/officeart/2005/8/layout/hierarchy6"/>
    <dgm:cxn modelId="{7245B4EB-81FF-4651-A118-5CCBBA8CF3DC}" type="presOf" srcId="{28801DA9-BF06-472A-B9A2-A171ED14D32D}" destId="{A40FA586-B8BE-41E3-AA10-0AEF4D3E123A}" srcOrd="0" destOrd="0" presId="urn:microsoft.com/office/officeart/2005/8/layout/hierarchy6"/>
    <dgm:cxn modelId="{5372762E-991A-435E-8686-EF049EBF2425}" type="presOf" srcId="{BA9C0FB0-9566-4A8A-8584-DA761C6B5FD0}" destId="{A7DBB250-9309-425A-AF83-1D393A5901D5}" srcOrd="0" destOrd="0" presId="urn:microsoft.com/office/officeart/2005/8/layout/hierarchy6"/>
    <dgm:cxn modelId="{AF389C5E-F64C-4466-BC9E-1D30678C845E}" type="presOf" srcId="{8FAD1787-81AD-41D5-8F85-EE343587718F}" destId="{D7CB29B4-5900-4627-B25B-3B6800F43CBF}" srcOrd="0" destOrd="0" presId="urn:microsoft.com/office/officeart/2005/8/layout/hierarchy6"/>
    <dgm:cxn modelId="{9066F5FA-4627-4541-BC76-7125BF2AC423}" type="presOf" srcId="{9AF145E7-2739-4808-9A55-4F75C94AACB5}" destId="{8CEE472E-08E9-43D9-B641-1C60E91D0DD2}" srcOrd="0" destOrd="0" presId="urn:microsoft.com/office/officeart/2005/8/layout/hierarchy6"/>
    <dgm:cxn modelId="{B2CDFDE8-8E85-4B35-BB68-4292981BB012}" type="presOf" srcId="{EA488B0B-2C0E-436E-A2B8-5337D7FF1D78}" destId="{4CCF7ABD-6ED7-460B-8393-BF19D8FD609A}" srcOrd="0" destOrd="0" presId="urn:microsoft.com/office/officeart/2005/8/layout/hierarchy6"/>
    <dgm:cxn modelId="{5CC36BB6-CE1A-426A-AE3D-1112541D0BA4}" type="presOf" srcId="{F748D39C-F517-4615-8E54-03FCC2D860A6}" destId="{22245201-413D-4803-A6B0-54D23FDE6C1F}" srcOrd="0" destOrd="0" presId="urn:microsoft.com/office/officeart/2005/8/layout/hierarchy6"/>
    <dgm:cxn modelId="{21ACFCF0-83E8-47F8-8601-EF6B4CEBD0BB}" type="presOf" srcId="{3F06EA0C-0D0D-47A4-831E-3A80595BB3EA}" destId="{B4B18EE2-C3C8-4276-B085-721D764389D5}" srcOrd="0" destOrd="0" presId="urn:microsoft.com/office/officeart/2005/8/layout/hierarchy6"/>
    <dgm:cxn modelId="{D8B3E1EB-C7C7-4117-A22A-76CF6323D6AF}" type="presOf" srcId="{AC64EA5E-18E6-47B4-A060-1A5C012B1DC0}" destId="{DB1D4195-B52A-4507-9AF6-FE7650B8FD9C}" srcOrd="0" destOrd="0" presId="urn:microsoft.com/office/officeart/2005/8/layout/hierarchy6"/>
    <dgm:cxn modelId="{96DEFAB4-4897-485C-A3DD-E8EC58B2EA44}" type="presOf" srcId="{73CDB993-BF92-447F-BB03-BFA1A48F6EB1}" destId="{43E35CE4-C3C2-49FE-86AE-A4DFB8E19B3C}" srcOrd="0" destOrd="0" presId="urn:microsoft.com/office/officeart/2005/8/layout/hierarchy6"/>
    <dgm:cxn modelId="{8D3F8BF0-047E-478E-BD4A-6B548BC5CCC5}" srcId="{31CB124D-C54E-4251-9812-7DEE8D61A3BE}" destId="{28801DA9-BF06-472A-B9A2-A171ED14D32D}" srcOrd="0" destOrd="0" parTransId="{C029852D-F680-423F-8765-3B119E3962FE}" sibTransId="{8DEBBD72-E4A8-4A83-B2E0-FA9200AAEFD8}"/>
    <dgm:cxn modelId="{FC95E7BB-024B-404C-9FBF-94A936ED4C1A}" srcId="{EA7CB51B-296E-4FCC-B0AF-C15CB04A55FE}" destId="{BA1240B1-27E9-420E-97D6-53161E4C0BC0}" srcOrd="1" destOrd="0" parTransId="{C8A8202E-8327-4521-9BEA-2F2CC0FF81ED}" sibTransId="{9CEF35C5-99A3-4517-9997-D1C462833330}"/>
    <dgm:cxn modelId="{A7F0457C-CE45-48EF-BE8D-A25BEF11B3C6}" type="presOf" srcId="{BA1240B1-27E9-420E-97D6-53161E4C0BC0}" destId="{A6DFC97F-334F-48A3-B6ED-CB546151DEE6}" srcOrd="0" destOrd="0" presId="urn:microsoft.com/office/officeart/2005/8/layout/hierarchy6"/>
    <dgm:cxn modelId="{961210C6-C859-446C-9357-EA4B0D138F9B}" srcId="{28801DA9-BF06-472A-B9A2-A171ED14D32D}" destId="{EA7CB51B-296E-4FCC-B0AF-C15CB04A55FE}" srcOrd="0" destOrd="0" parTransId="{AEB87993-0C20-4ADF-BC4C-5194D635538F}" sibTransId="{A1B39A44-7F54-4F4C-A109-2C09E310A0F7}"/>
    <dgm:cxn modelId="{7C05F35F-C646-4817-A0BE-415BACAC2816}" type="presOf" srcId="{C0B5EA20-B838-4FD8-B8D1-B7236D832472}" destId="{3CB87CC4-9D55-4A4A-9C59-02E4AD75C21D}" srcOrd="0" destOrd="0" presId="urn:microsoft.com/office/officeart/2005/8/layout/hierarchy6"/>
    <dgm:cxn modelId="{186524B1-12A3-44B6-819F-8D4CF398A27A}" srcId="{A5840C0D-E110-47DB-9EA5-A3B9D1C6E8B3}" destId="{BDCE9242-71CA-4240-BA9B-44100BFF8DA2}" srcOrd="0" destOrd="0" parTransId="{9AF145E7-2739-4808-9A55-4F75C94AACB5}" sibTransId="{893CDF2A-A812-4CA0-9225-8678FC8D2D40}"/>
    <dgm:cxn modelId="{22123BCC-AB1C-4FBE-AEC1-C794E2CF9E1D}" type="presOf" srcId="{F5B2A6FD-94E3-41F1-A7C3-D17ED95D083E}" destId="{66B7E088-6FA0-4395-AF46-559C4C66B79B}" srcOrd="0" destOrd="0" presId="urn:microsoft.com/office/officeart/2005/8/layout/hierarchy6"/>
    <dgm:cxn modelId="{11E047DF-0F7B-451F-8E41-4380EECD3688}" type="presOf" srcId="{E14C438F-D9BA-48E2-AD3E-CE64BED2837F}" destId="{0CB9A36C-0A67-4197-AB24-774DA94DB2A3}" srcOrd="0" destOrd="0" presId="urn:microsoft.com/office/officeart/2005/8/layout/hierarchy6"/>
    <dgm:cxn modelId="{BC531648-5C65-4FE9-9A9E-835DC2FFC1A4}" srcId="{28801DA9-BF06-472A-B9A2-A171ED14D32D}" destId="{E14C438F-D9BA-48E2-AD3E-CE64BED2837F}" srcOrd="1" destOrd="0" parTransId="{EA488B0B-2C0E-436E-A2B8-5337D7FF1D78}" sibTransId="{CE0BF591-33BD-428C-AB49-41E54FB96205}"/>
    <dgm:cxn modelId="{6F9BDB02-E7A5-4D41-A237-8336E14A6437}" type="presOf" srcId="{AEB87993-0C20-4ADF-BC4C-5194D635538F}" destId="{D82AC312-0EDE-4AE4-96EA-297BE3FF70F4}" srcOrd="0" destOrd="0" presId="urn:microsoft.com/office/officeart/2005/8/layout/hierarchy6"/>
    <dgm:cxn modelId="{9A4F5B38-89DD-4AC2-B394-CFBAF96E1E34}" type="presOf" srcId="{350F2D41-FC18-4C93-A647-E6134F890B99}" destId="{A2B772A6-B106-4B57-A134-A49740BCA21F}" srcOrd="0" destOrd="0" presId="urn:microsoft.com/office/officeart/2005/8/layout/hierarchy6"/>
    <dgm:cxn modelId="{C8CC9AE4-0EC8-4C20-9296-9196667B3DCD}" srcId="{E14C438F-D9BA-48E2-AD3E-CE64BED2837F}" destId="{920FA735-8201-44AA-988E-B9280541B789}" srcOrd="1" destOrd="0" parTransId="{C235C323-D878-477A-9F2A-3053FB202025}" sibTransId="{7416F45D-AADF-4BFC-9B21-0EB14491F796}"/>
    <dgm:cxn modelId="{459C6076-E33A-4BC0-82EE-CD313F8202A6}" type="presOf" srcId="{C8A8202E-8327-4521-9BEA-2F2CC0FF81ED}" destId="{03D2D7BC-E9BD-4668-B790-C03CF4433172}" srcOrd="0" destOrd="0" presId="urn:microsoft.com/office/officeart/2005/8/layout/hierarchy6"/>
    <dgm:cxn modelId="{177B44DD-B0F1-45DF-AD6A-0B6ACD0AFBEE}" type="presOf" srcId="{31CB124D-C54E-4251-9812-7DEE8D61A3BE}" destId="{95B18228-F013-4085-868C-7D3408170D53}" srcOrd="0" destOrd="0" presId="urn:microsoft.com/office/officeart/2005/8/layout/hierarchy6"/>
    <dgm:cxn modelId="{EE56725D-AD77-4D13-B5DF-C677FA74EA29}" type="presParOf" srcId="{95B18228-F013-4085-868C-7D3408170D53}" destId="{994B28DA-9121-4B76-BA81-FF3D30C8DADD}" srcOrd="0" destOrd="0" presId="urn:microsoft.com/office/officeart/2005/8/layout/hierarchy6"/>
    <dgm:cxn modelId="{D88D61AA-BB92-4166-A71F-CD98A33C6470}" type="presParOf" srcId="{994B28DA-9121-4B76-BA81-FF3D30C8DADD}" destId="{37329684-256B-4F5A-A331-1F1BBF9C1572}" srcOrd="0" destOrd="0" presId="urn:microsoft.com/office/officeart/2005/8/layout/hierarchy6"/>
    <dgm:cxn modelId="{351BFD5B-7DF6-4580-88EF-8FDBBE4F0AFC}" type="presParOf" srcId="{37329684-256B-4F5A-A331-1F1BBF9C1572}" destId="{B13E259A-136A-4181-8529-34B93B69D2DA}" srcOrd="0" destOrd="0" presId="urn:microsoft.com/office/officeart/2005/8/layout/hierarchy6"/>
    <dgm:cxn modelId="{218BA584-3B42-45C3-84E4-8E1BE93EEB8A}" type="presParOf" srcId="{B13E259A-136A-4181-8529-34B93B69D2DA}" destId="{A40FA586-B8BE-41E3-AA10-0AEF4D3E123A}" srcOrd="0" destOrd="0" presId="urn:microsoft.com/office/officeart/2005/8/layout/hierarchy6"/>
    <dgm:cxn modelId="{1A289CBF-7DC5-4FBB-8626-204B1FBC8502}" type="presParOf" srcId="{B13E259A-136A-4181-8529-34B93B69D2DA}" destId="{4837B9CB-DDF2-4FF9-9308-32A24D83DA1C}" srcOrd="1" destOrd="0" presId="urn:microsoft.com/office/officeart/2005/8/layout/hierarchy6"/>
    <dgm:cxn modelId="{2C2DA7CF-3A18-46D8-9A4B-5D75338E93B3}" type="presParOf" srcId="{4837B9CB-DDF2-4FF9-9308-32A24D83DA1C}" destId="{D82AC312-0EDE-4AE4-96EA-297BE3FF70F4}" srcOrd="0" destOrd="0" presId="urn:microsoft.com/office/officeart/2005/8/layout/hierarchy6"/>
    <dgm:cxn modelId="{BDAAF207-4580-4E6F-930F-843D888C48F7}" type="presParOf" srcId="{4837B9CB-DDF2-4FF9-9308-32A24D83DA1C}" destId="{3ECA6BC0-D9AA-4739-B5AD-B52C507395A2}" srcOrd="1" destOrd="0" presId="urn:microsoft.com/office/officeart/2005/8/layout/hierarchy6"/>
    <dgm:cxn modelId="{7A400B51-9C2F-4B16-A9F0-B02FFBAE4BDB}" type="presParOf" srcId="{3ECA6BC0-D9AA-4739-B5AD-B52C507395A2}" destId="{98AD6A5F-024B-413F-890A-D438D5835420}" srcOrd="0" destOrd="0" presId="urn:microsoft.com/office/officeart/2005/8/layout/hierarchy6"/>
    <dgm:cxn modelId="{94DCE23F-6B82-4A9D-A066-003C7FEDCAD9}" type="presParOf" srcId="{3ECA6BC0-D9AA-4739-B5AD-B52C507395A2}" destId="{CF0267B5-C7E4-4F32-A4B7-13C39166E069}" srcOrd="1" destOrd="0" presId="urn:microsoft.com/office/officeart/2005/8/layout/hierarchy6"/>
    <dgm:cxn modelId="{A869C148-466D-4695-8107-9C9651965757}" type="presParOf" srcId="{CF0267B5-C7E4-4F32-A4B7-13C39166E069}" destId="{43E35CE4-C3C2-49FE-86AE-A4DFB8E19B3C}" srcOrd="0" destOrd="0" presId="urn:microsoft.com/office/officeart/2005/8/layout/hierarchy6"/>
    <dgm:cxn modelId="{692858F0-C81A-43A6-81EF-8F0D691E2BAD}" type="presParOf" srcId="{CF0267B5-C7E4-4F32-A4B7-13C39166E069}" destId="{7BED1F5D-8347-428A-84CB-3837BF54E08A}" srcOrd="1" destOrd="0" presId="urn:microsoft.com/office/officeart/2005/8/layout/hierarchy6"/>
    <dgm:cxn modelId="{DD1DE27F-BD18-4809-A55A-EBE080F6DE36}" type="presParOf" srcId="{7BED1F5D-8347-428A-84CB-3837BF54E08A}" destId="{84DC9797-6106-412E-9FAA-F763D63EDD27}" srcOrd="0" destOrd="0" presId="urn:microsoft.com/office/officeart/2005/8/layout/hierarchy6"/>
    <dgm:cxn modelId="{24A83245-8FF5-4C9E-AEB6-6BAC15BC1878}" type="presParOf" srcId="{7BED1F5D-8347-428A-84CB-3837BF54E08A}" destId="{5D687338-EC4F-4693-BC67-7916BD96F47E}" srcOrd="1" destOrd="0" presId="urn:microsoft.com/office/officeart/2005/8/layout/hierarchy6"/>
    <dgm:cxn modelId="{F43F67CB-0AF6-46FF-B943-6858C62C41E0}" type="presParOf" srcId="{5D687338-EC4F-4693-BC67-7916BD96F47E}" destId="{8CEE472E-08E9-43D9-B641-1C60E91D0DD2}" srcOrd="0" destOrd="0" presId="urn:microsoft.com/office/officeart/2005/8/layout/hierarchy6"/>
    <dgm:cxn modelId="{278C6F8F-8D0C-4291-B162-97985BC1E16D}" type="presParOf" srcId="{5D687338-EC4F-4693-BC67-7916BD96F47E}" destId="{2AA76D08-F7F9-4B48-B249-FBD473BC1896}" srcOrd="1" destOrd="0" presId="urn:microsoft.com/office/officeart/2005/8/layout/hierarchy6"/>
    <dgm:cxn modelId="{80120FE6-2CD8-41A5-B9C8-D0BF276E1181}" type="presParOf" srcId="{2AA76D08-F7F9-4B48-B249-FBD473BC1896}" destId="{8AF63010-F42E-49DE-92B9-D098B93F3BF3}" srcOrd="0" destOrd="0" presId="urn:microsoft.com/office/officeart/2005/8/layout/hierarchy6"/>
    <dgm:cxn modelId="{D327B11C-047B-401E-AECE-9FEEB95E4563}" type="presParOf" srcId="{2AA76D08-F7F9-4B48-B249-FBD473BC1896}" destId="{81A951CF-8B7C-4EB7-BDAC-7C2586D0BD23}" srcOrd="1" destOrd="0" presId="urn:microsoft.com/office/officeart/2005/8/layout/hierarchy6"/>
    <dgm:cxn modelId="{EEF9F1C2-AA97-4F06-92DF-34798404F66C}" type="presParOf" srcId="{CF0267B5-C7E4-4F32-A4B7-13C39166E069}" destId="{03D2D7BC-E9BD-4668-B790-C03CF4433172}" srcOrd="2" destOrd="0" presId="urn:microsoft.com/office/officeart/2005/8/layout/hierarchy6"/>
    <dgm:cxn modelId="{06599FE0-6010-4D69-9283-56117AF06908}" type="presParOf" srcId="{CF0267B5-C7E4-4F32-A4B7-13C39166E069}" destId="{24C5155C-82AB-4A76-AA82-34D712EF8BBF}" srcOrd="3" destOrd="0" presId="urn:microsoft.com/office/officeart/2005/8/layout/hierarchy6"/>
    <dgm:cxn modelId="{2D03E556-C0D4-42F3-A224-054B801462B5}" type="presParOf" srcId="{24C5155C-82AB-4A76-AA82-34D712EF8BBF}" destId="{A6DFC97F-334F-48A3-B6ED-CB546151DEE6}" srcOrd="0" destOrd="0" presId="urn:microsoft.com/office/officeart/2005/8/layout/hierarchy6"/>
    <dgm:cxn modelId="{28358E90-2E26-4DA8-B8AD-E77324AF9C84}" type="presParOf" srcId="{24C5155C-82AB-4A76-AA82-34D712EF8BBF}" destId="{7BBFF99A-A011-415B-BF52-1A4282EF2C96}" srcOrd="1" destOrd="0" presId="urn:microsoft.com/office/officeart/2005/8/layout/hierarchy6"/>
    <dgm:cxn modelId="{EC1763CD-EBC9-48F4-B131-9522D4553288}" type="presParOf" srcId="{4837B9CB-DDF2-4FF9-9308-32A24D83DA1C}" destId="{4CCF7ABD-6ED7-460B-8393-BF19D8FD609A}" srcOrd="2" destOrd="0" presId="urn:microsoft.com/office/officeart/2005/8/layout/hierarchy6"/>
    <dgm:cxn modelId="{03BCD8C5-001D-4C45-B8CB-A5F2967D8042}" type="presParOf" srcId="{4837B9CB-DDF2-4FF9-9308-32A24D83DA1C}" destId="{173C794D-4943-4928-B4C4-0AA518251D51}" srcOrd="3" destOrd="0" presId="urn:microsoft.com/office/officeart/2005/8/layout/hierarchy6"/>
    <dgm:cxn modelId="{4873902C-946F-448B-82C8-27191B500754}" type="presParOf" srcId="{173C794D-4943-4928-B4C4-0AA518251D51}" destId="{0CB9A36C-0A67-4197-AB24-774DA94DB2A3}" srcOrd="0" destOrd="0" presId="urn:microsoft.com/office/officeart/2005/8/layout/hierarchy6"/>
    <dgm:cxn modelId="{DC31FCC8-65F9-487E-B3C8-EFFBC3043807}" type="presParOf" srcId="{173C794D-4943-4928-B4C4-0AA518251D51}" destId="{7BF7662E-3E47-4B93-968F-46722BBB5662}" srcOrd="1" destOrd="0" presId="urn:microsoft.com/office/officeart/2005/8/layout/hierarchy6"/>
    <dgm:cxn modelId="{F64F25F6-FED3-422E-8361-C5F672973C1D}" type="presParOf" srcId="{7BF7662E-3E47-4B93-968F-46722BBB5662}" destId="{DB1D4195-B52A-4507-9AF6-FE7650B8FD9C}" srcOrd="0" destOrd="0" presId="urn:microsoft.com/office/officeart/2005/8/layout/hierarchy6"/>
    <dgm:cxn modelId="{43AF5489-E0C6-4B2E-A805-4DB013F869AC}" type="presParOf" srcId="{7BF7662E-3E47-4B93-968F-46722BBB5662}" destId="{32FF3BA2-0EBC-487A-B3BF-9F67499204BC}" srcOrd="1" destOrd="0" presId="urn:microsoft.com/office/officeart/2005/8/layout/hierarchy6"/>
    <dgm:cxn modelId="{62E5B85D-E896-4429-BE50-3850EE573AE2}" type="presParOf" srcId="{32FF3BA2-0EBC-487A-B3BF-9F67499204BC}" destId="{3CB87CC4-9D55-4A4A-9C59-02E4AD75C21D}" srcOrd="0" destOrd="0" presId="urn:microsoft.com/office/officeart/2005/8/layout/hierarchy6"/>
    <dgm:cxn modelId="{923B742F-CBF9-4BD7-8A28-B919FE165909}" type="presParOf" srcId="{32FF3BA2-0EBC-487A-B3BF-9F67499204BC}" destId="{9A899041-2D3A-479D-B23F-A46018F6BB25}" srcOrd="1" destOrd="0" presId="urn:microsoft.com/office/officeart/2005/8/layout/hierarchy6"/>
    <dgm:cxn modelId="{1696609A-8A63-41B9-A5B7-AB4DE6379A76}" type="presParOf" srcId="{9A899041-2D3A-479D-B23F-A46018F6BB25}" destId="{A7DBB250-9309-425A-AF83-1D393A5901D5}" srcOrd="0" destOrd="0" presId="urn:microsoft.com/office/officeart/2005/8/layout/hierarchy6"/>
    <dgm:cxn modelId="{3E2B4F56-11A6-49EA-87E7-DD2D41478281}" type="presParOf" srcId="{9A899041-2D3A-479D-B23F-A46018F6BB25}" destId="{21C90B5A-2F3F-4115-A43B-6B696DB4D36A}" srcOrd="1" destOrd="0" presId="urn:microsoft.com/office/officeart/2005/8/layout/hierarchy6"/>
    <dgm:cxn modelId="{01FCEB02-E9DB-4113-B54B-1615FBB37348}" type="presParOf" srcId="{21C90B5A-2F3F-4115-A43B-6B696DB4D36A}" destId="{A2B772A6-B106-4B57-A134-A49740BCA21F}" srcOrd="0" destOrd="0" presId="urn:microsoft.com/office/officeart/2005/8/layout/hierarchy6"/>
    <dgm:cxn modelId="{590BCF1B-FE10-4A04-8BB0-D0DEB9F584FD}" type="presParOf" srcId="{21C90B5A-2F3F-4115-A43B-6B696DB4D36A}" destId="{9D531FF4-B02F-4FEF-B3BA-AFAB4952A836}" srcOrd="1" destOrd="0" presId="urn:microsoft.com/office/officeart/2005/8/layout/hierarchy6"/>
    <dgm:cxn modelId="{C7AE7F4D-09A3-4A6F-B95C-7DA6FEA97D1B}" type="presParOf" srcId="{9A899041-2D3A-479D-B23F-A46018F6BB25}" destId="{B4B18EE2-C3C8-4276-B085-721D764389D5}" srcOrd="2" destOrd="0" presId="urn:microsoft.com/office/officeart/2005/8/layout/hierarchy6"/>
    <dgm:cxn modelId="{9FF8A99E-1D19-4430-BB21-076F4B90A8C9}" type="presParOf" srcId="{9A899041-2D3A-479D-B23F-A46018F6BB25}" destId="{8FD66838-11E1-4050-87F4-9A462070AC82}" srcOrd="3" destOrd="0" presId="urn:microsoft.com/office/officeart/2005/8/layout/hierarchy6"/>
    <dgm:cxn modelId="{D312CE8C-BC96-4DD7-9A64-E5C280FE01E0}" type="presParOf" srcId="{8FD66838-11E1-4050-87F4-9A462070AC82}" destId="{D7CB29B4-5900-4627-B25B-3B6800F43CBF}" srcOrd="0" destOrd="0" presId="urn:microsoft.com/office/officeart/2005/8/layout/hierarchy6"/>
    <dgm:cxn modelId="{067205D7-16CB-4C13-91D0-15A4BEFE3140}" type="presParOf" srcId="{8FD66838-11E1-4050-87F4-9A462070AC82}" destId="{53496B42-241B-405B-8302-F1D6626D71E1}" srcOrd="1" destOrd="0" presId="urn:microsoft.com/office/officeart/2005/8/layout/hierarchy6"/>
    <dgm:cxn modelId="{4E254D49-97F2-4914-9FB0-4AD5A0B96011}" type="presParOf" srcId="{7BF7662E-3E47-4B93-968F-46722BBB5662}" destId="{761D3898-4B16-4BBE-B98F-DC328C80DA6A}" srcOrd="2" destOrd="0" presId="urn:microsoft.com/office/officeart/2005/8/layout/hierarchy6"/>
    <dgm:cxn modelId="{B29E4BF8-91C4-4ADF-8617-43210CB1D95C}" type="presParOf" srcId="{7BF7662E-3E47-4B93-968F-46722BBB5662}" destId="{D6B58578-53CB-4BA4-8C5F-BF0633ED3F97}" srcOrd="3" destOrd="0" presId="urn:microsoft.com/office/officeart/2005/8/layout/hierarchy6"/>
    <dgm:cxn modelId="{B9C5864F-D0AD-46E0-A523-E4D40255C08C}" type="presParOf" srcId="{D6B58578-53CB-4BA4-8C5F-BF0633ED3F97}" destId="{0E3DAD90-A801-4522-AD51-16C4A2F96037}" srcOrd="0" destOrd="0" presId="urn:microsoft.com/office/officeart/2005/8/layout/hierarchy6"/>
    <dgm:cxn modelId="{0FE55995-C001-4A9D-A241-2BD12C3DE514}" type="presParOf" srcId="{D6B58578-53CB-4BA4-8C5F-BF0633ED3F97}" destId="{0179326A-7C9B-4BAC-A7AE-6DC12BD96CA4}" srcOrd="1" destOrd="0" presId="urn:microsoft.com/office/officeart/2005/8/layout/hierarchy6"/>
    <dgm:cxn modelId="{7816F2E8-46B6-4A2C-AB44-CE8853D540F9}" type="presParOf" srcId="{0179326A-7C9B-4BAC-A7AE-6DC12BD96CA4}" destId="{22245201-413D-4803-A6B0-54D23FDE6C1F}" srcOrd="0" destOrd="0" presId="urn:microsoft.com/office/officeart/2005/8/layout/hierarchy6"/>
    <dgm:cxn modelId="{F2F177E0-30F5-41AF-894B-13EEBFC458D1}" type="presParOf" srcId="{0179326A-7C9B-4BAC-A7AE-6DC12BD96CA4}" destId="{2546042C-99E2-4A2E-8EDE-19E595E04DD6}" srcOrd="1" destOrd="0" presId="urn:microsoft.com/office/officeart/2005/8/layout/hierarchy6"/>
    <dgm:cxn modelId="{4C022555-CAE3-48C5-8123-6409D14FB750}" type="presParOf" srcId="{2546042C-99E2-4A2E-8EDE-19E595E04DD6}" destId="{66B7E088-6FA0-4395-AF46-559C4C66B79B}" srcOrd="0" destOrd="0" presId="urn:microsoft.com/office/officeart/2005/8/layout/hierarchy6"/>
    <dgm:cxn modelId="{958C1D8E-C4CF-4BDC-A303-F97FE5E298AB}" type="presParOf" srcId="{2546042C-99E2-4A2E-8EDE-19E595E04DD6}" destId="{A8AF6FC8-4B9D-4FE0-B4AC-0A2F1350B1A0}" srcOrd="1" destOrd="0" presId="urn:microsoft.com/office/officeart/2005/8/layout/hierarchy6"/>
    <dgm:cxn modelId="{3C847B7B-1378-480F-90EE-205CA76CFD4B}" type="presParOf" srcId="{95B18228-F013-4085-868C-7D3408170D53}" destId="{29895473-2BBA-499C-A552-D7B83E5F77F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C7074B-F26D-4702-BD2C-85FA30BCA21D}" type="doc">
      <dgm:prSet loTypeId="urn:microsoft.com/office/officeart/2005/8/layout/cycle3" loCatId="cycle" qsTypeId="urn:microsoft.com/office/officeart/2005/8/quickstyle/simple4" qsCatId="simple" csTypeId="urn:microsoft.com/office/officeart/2005/8/colors/accent1_3" csCatId="accent1" phldr="1"/>
      <dgm:spPr/>
    </dgm:pt>
    <dgm:pt modelId="{2B7D4A9A-6142-40ED-8B11-FB109EF9EEE1}">
      <dgm:prSet phldrT="[Text]" custT="1"/>
      <dgm:spPr>
        <a:xfrm>
          <a:off x="2185811" y="263747"/>
          <a:ext cx="1983838" cy="806144"/>
        </a:xfrm>
      </dgm:spPr>
      <dgm:t>
        <a:bodyPr/>
        <a:lstStyle/>
        <a:p>
          <a:r>
            <a:rPr lang="en-US" sz="1600" b="0">
              <a:effectLst/>
              <a:latin typeface="+mn-lt"/>
              <a:ea typeface="+mn-ea"/>
              <a:cs typeface="Arial" panose="020B0604020202020204" pitchFamily="34" charset="0"/>
            </a:rPr>
            <a:t>Evidence &amp; Analysis</a:t>
          </a:r>
        </a:p>
      </dgm:t>
    </dgm:pt>
    <dgm:pt modelId="{11E61713-9578-4C82-B383-6D2380F70A5D}" type="parTrans" cxnId="{AA4E2A79-E7BD-4042-8E21-002841FB43E1}">
      <dgm:prSet/>
      <dgm:spPr/>
      <dgm:t>
        <a:bodyPr/>
        <a:lstStyle/>
        <a:p>
          <a:endParaRPr lang="en-US" sz="2400" b="1"/>
        </a:p>
      </dgm:t>
    </dgm:pt>
    <dgm:pt modelId="{35DAA188-D47D-44F2-B718-E6188B0C8BC0}" type="sibTrans" cxnId="{AA4E2A79-E7BD-4042-8E21-002841FB43E1}">
      <dgm:prSet/>
      <dgm:spPr>
        <a:xfrm>
          <a:off x="1090508" y="186760"/>
          <a:ext cx="4174443" cy="4174443"/>
        </a:xfrm>
      </dgm:spPr>
      <dgm:t>
        <a:bodyPr/>
        <a:lstStyle/>
        <a:p>
          <a:endParaRPr lang="en-US" sz="2400" b="1"/>
        </a:p>
      </dgm:t>
    </dgm:pt>
    <dgm:pt modelId="{DC033FE7-732C-48FD-AC8A-5DFD6587FBC3}">
      <dgm:prSet phldrT="[Text]" custT="1"/>
      <dgm:spPr>
        <a:xfrm>
          <a:off x="3576937" y="3211852"/>
          <a:ext cx="1614802" cy="814141"/>
        </a:xfrm>
      </dgm:spPr>
      <dgm:t>
        <a:bodyPr lIns="0" tIns="0" rIns="0" bIns="0" anchor="ctr" anchorCtr="1"/>
        <a:lstStyle/>
        <a:p>
          <a:r>
            <a:rPr lang="en-US" sz="1400" b="1">
              <a:latin typeface="+mn-lt"/>
              <a:ea typeface="+mn-ea"/>
              <a:cs typeface="Arial" panose="020B0604020202020204" pitchFamily="34" charset="0"/>
            </a:rPr>
            <a:t>Implementation</a:t>
          </a:r>
        </a:p>
      </dgm:t>
    </dgm:pt>
    <dgm:pt modelId="{72F20E71-80A5-4A16-AE3B-2DEFBE89FF03}" type="parTrans" cxnId="{07668D2C-A600-46E7-A4E6-8866F9049412}">
      <dgm:prSet/>
      <dgm:spPr/>
      <dgm:t>
        <a:bodyPr/>
        <a:lstStyle/>
        <a:p>
          <a:endParaRPr lang="en-US" sz="2400" b="1"/>
        </a:p>
      </dgm:t>
    </dgm:pt>
    <dgm:pt modelId="{ED5161DA-F69C-41FC-BF46-16ACF321D8C9}" type="sibTrans" cxnId="{07668D2C-A600-46E7-A4E6-8866F9049412}">
      <dgm:prSet/>
      <dgm:spPr/>
      <dgm:t>
        <a:bodyPr/>
        <a:lstStyle/>
        <a:p>
          <a:endParaRPr lang="en-US" sz="2400" b="1"/>
        </a:p>
      </dgm:t>
    </dgm:pt>
    <dgm:pt modelId="{A3CEED75-F5D0-4BAD-862C-E8FB36DE522C}">
      <dgm:prSet phldrT="[Text]" custT="1"/>
      <dgm:spPr>
        <a:xfrm>
          <a:off x="1333620" y="3213214"/>
          <a:ext cx="1622211" cy="827328"/>
        </a:xfrm>
      </dgm:spPr>
      <dgm:t>
        <a:bodyPr/>
        <a:lstStyle/>
        <a:p>
          <a:r>
            <a:rPr lang="en-US" sz="1600" b="0">
              <a:latin typeface="+mn-lt"/>
              <a:ea typeface="+mn-ea"/>
              <a:cs typeface="Arial" panose="020B0604020202020204" pitchFamily="34" charset="0"/>
            </a:rPr>
            <a:t>Monitoring &amp; </a:t>
          </a:r>
        </a:p>
        <a:p>
          <a:r>
            <a:rPr lang="en-US" sz="1600" b="0">
              <a:latin typeface="+mn-lt"/>
              <a:ea typeface="+mn-ea"/>
              <a:cs typeface="Arial" panose="020B0604020202020204" pitchFamily="34" charset="0"/>
            </a:rPr>
            <a:t>Reporting</a:t>
          </a:r>
        </a:p>
      </dgm:t>
    </dgm:pt>
    <dgm:pt modelId="{560D6E35-72E9-40DD-B3CE-F6EA7C80ABDA}" type="parTrans" cxnId="{C9D1E026-497D-4D78-98FF-218DC7C36E1B}">
      <dgm:prSet/>
      <dgm:spPr/>
      <dgm:t>
        <a:bodyPr/>
        <a:lstStyle/>
        <a:p>
          <a:endParaRPr lang="en-US" sz="2400" b="1"/>
        </a:p>
      </dgm:t>
    </dgm:pt>
    <dgm:pt modelId="{F7832264-AA06-45F2-AB45-193C07AD568E}" type="sibTrans" cxnId="{C9D1E026-497D-4D78-98FF-218DC7C36E1B}">
      <dgm:prSet/>
      <dgm:spPr/>
      <dgm:t>
        <a:bodyPr/>
        <a:lstStyle/>
        <a:p>
          <a:endParaRPr lang="en-US" sz="2400" b="1"/>
        </a:p>
      </dgm:t>
    </dgm:pt>
    <dgm:pt modelId="{26C46576-E392-4BF1-A734-EFD16F0FE7B7}">
      <dgm:prSet phldrT="[Text]" custT="1"/>
      <dgm:spPr>
        <a:xfrm>
          <a:off x="518433" y="1792430"/>
          <a:ext cx="1317262" cy="827274"/>
        </a:xfrm>
      </dgm:spPr>
      <dgm:t>
        <a:bodyPr/>
        <a:lstStyle/>
        <a:p>
          <a:r>
            <a:rPr lang="en-US" sz="1600" b="0">
              <a:latin typeface="+mn-lt"/>
              <a:ea typeface="+mn-ea"/>
              <a:cs typeface="Arial" panose="020B0604020202020204" pitchFamily="34" charset="0"/>
            </a:rPr>
            <a:t>Evaluation</a:t>
          </a:r>
        </a:p>
      </dgm:t>
    </dgm:pt>
    <dgm:pt modelId="{C748F457-3DAE-4661-BF83-D49CF00C3FF0}" type="parTrans" cxnId="{2D9EB0E0-3800-4F6A-A848-00CC9029E632}">
      <dgm:prSet/>
      <dgm:spPr/>
      <dgm:t>
        <a:bodyPr/>
        <a:lstStyle/>
        <a:p>
          <a:endParaRPr lang="en-US" sz="2400" b="1"/>
        </a:p>
      </dgm:t>
    </dgm:pt>
    <dgm:pt modelId="{B8B2AE3D-73F5-405E-96B8-3ACA23E426F4}" type="sibTrans" cxnId="{2D9EB0E0-3800-4F6A-A848-00CC9029E632}">
      <dgm:prSet/>
      <dgm:spPr/>
      <dgm:t>
        <a:bodyPr/>
        <a:lstStyle/>
        <a:p>
          <a:endParaRPr lang="en-US" sz="2400" b="1"/>
        </a:p>
      </dgm:t>
    </dgm:pt>
    <dgm:pt modelId="{5F33A840-AB11-450B-8E0C-BE054AD092E1}" type="pres">
      <dgm:prSet presAssocID="{35C7074B-F26D-4702-BD2C-85FA30BCA21D}" presName="Name0" presStyleCnt="0">
        <dgm:presLayoutVars>
          <dgm:dir/>
          <dgm:resizeHandles val="exact"/>
        </dgm:presLayoutVars>
      </dgm:prSet>
      <dgm:spPr/>
    </dgm:pt>
    <dgm:pt modelId="{A298181F-5178-4FEE-A771-F32D83B59949}" type="pres">
      <dgm:prSet presAssocID="{35C7074B-F26D-4702-BD2C-85FA30BCA21D}" presName="cycle" presStyleCnt="0"/>
      <dgm:spPr/>
    </dgm:pt>
    <dgm:pt modelId="{59276065-C54C-4BAD-AEB1-3719C048609C}" type="pres">
      <dgm:prSet presAssocID="{2B7D4A9A-6142-40ED-8B11-FB109EF9EEE1}" presName="nodeFirstNode" presStyleLbl="node1" presStyleIdx="0" presStyleCnt="4" custScaleX="74169" custScaleY="60278" custRadScaleRad="99841" custRadScaleInc="1586">
        <dgm:presLayoutVars>
          <dgm:bulletEnabled val="1"/>
        </dgm:presLayoutVars>
      </dgm:prSet>
      <dgm:spPr>
        <a:prstGeom prst="roundRect">
          <a:avLst/>
        </a:prstGeom>
      </dgm:spPr>
      <dgm:t>
        <a:bodyPr/>
        <a:lstStyle/>
        <a:p>
          <a:endParaRPr lang="en-US"/>
        </a:p>
      </dgm:t>
    </dgm:pt>
    <dgm:pt modelId="{E33631A1-F5CC-44F8-87EE-4CA473CCC3F6}" type="pres">
      <dgm:prSet presAssocID="{35DAA188-D47D-44F2-B718-E6188B0C8BC0}" presName="sibTransFirstNode" presStyleLbl="bgShp" presStyleIdx="0" presStyleCnt="1"/>
      <dgm:spPr>
        <a:prstGeom prst="circularArrow">
          <a:avLst>
            <a:gd name="adj1" fmla="val 4668"/>
            <a:gd name="adj2" fmla="val 272909"/>
            <a:gd name="adj3" fmla="val 13845598"/>
            <a:gd name="adj4" fmla="val 17378725"/>
            <a:gd name="adj5" fmla="val 4847"/>
          </a:avLst>
        </a:prstGeom>
      </dgm:spPr>
      <dgm:t>
        <a:bodyPr/>
        <a:lstStyle/>
        <a:p>
          <a:endParaRPr lang="en-US"/>
        </a:p>
      </dgm:t>
    </dgm:pt>
    <dgm:pt modelId="{C31BE83E-96A0-4B20-967A-9563F9C9E083}" type="pres">
      <dgm:prSet presAssocID="{DC033FE7-732C-48FD-AC8A-5DFD6587FBC3}" presName="nodeFollowingNodes" presStyleLbl="node1" presStyleIdx="1" presStyleCnt="4" custScaleX="60372" custScaleY="60876" custRadScaleRad="127431" custRadScaleInc="68972">
        <dgm:presLayoutVars>
          <dgm:bulletEnabled val="1"/>
        </dgm:presLayoutVars>
      </dgm:prSet>
      <dgm:spPr>
        <a:prstGeom prst="roundRect">
          <a:avLst/>
        </a:prstGeom>
      </dgm:spPr>
      <dgm:t>
        <a:bodyPr/>
        <a:lstStyle/>
        <a:p>
          <a:endParaRPr lang="en-US"/>
        </a:p>
      </dgm:t>
    </dgm:pt>
    <dgm:pt modelId="{08375D1D-ED62-47CF-802E-74632AC6DD6F}" type="pres">
      <dgm:prSet presAssocID="{A3CEED75-F5D0-4BAD-862C-E8FB36DE522C}" presName="nodeFollowingNodes" presStyleLbl="node1" presStyleIdx="2" presStyleCnt="4" custScaleX="60649" custScaleY="61862" custRadScaleRad="118393" custRadScaleInc="47810">
        <dgm:presLayoutVars>
          <dgm:bulletEnabled val="1"/>
        </dgm:presLayoutVars>
      </dgm:prSet>
      <dgm:spPr>
        <a:prstGeom prst="roundRect">
          <a:avLst/>
        </a:prstGeom>
      </dgm:spPr>
      <dgm:t>
        <a:bodyPr/>
        <a:lstStyle/>
        <a:p>
          <a:endParaRPr lang="en-US"/>
        </a:p>
      </dgm:t>
    </dgm:pt>
    <dgm:pt modelId="{7D1E9887-7D22-4897-9E3D-9CD5B854040C}" type="pres">
      <dgm:prSet presAssocID="{26C46576-E392-4BF1-A734-EFD16F0FE7B7}" presName="nodeFollowingNodes" presStyleLbl="node1" presStyleIdx="3" presStyleCnt="4" custScaleX="49248" custScaleY="61858" custRadScaleRad="131517" custRadScaleInc="-1737">
        <dgm:presLayoutVars>
          <dgm:bulletEnabled val="1"/>
        </dgm:presLayoutVars>
      </dgm:prSet>
      <dgm:spPr>
        <a:prstGeom prst="roundRect">
          <a:avLst/>
        </a:prstGeom>
      </dgm:spPr>
      <dgm:t>
        <a:bodyPr/>
        <a:lstStyle/>
        <a:p>
          <a:endParaRPr lang="en-US"/>
        </a:p>
      </dgm:t>
    </dgm:pt>
  </dgm:ptLst>
  <dgm:cxnLst>
    <dgm:cxn modelId="{73916B3E-5DAB-4A0D-ADD3-2AB4B4620888}" type="presOf" srcId="{A3CEED75-F5D0-4BAD-862C-E8FB36DE522C}" destId="{08375D1D-ED62-47CF-802E-74632AC6DD6F}" srcOrd="0" destOrd="0" presId="urn:microsoft.com/office/officeart/2005/8/layout/cycle3"/>
    <dgm:cxn modelId="{64C0B44B-0BE1-499B-99FA-39E1BEA864DF}" type="presOf" srcId="{26C46576-E392-4BF1-A734-EFD16F0FE7B7}" destId="{7D1E9887-7D22-4897-9E3D-9CD5B854040C}" srcOrd="0" destOrd="0" presId="urn:microsoft.com/office/officeart/2005/8/layout/cycle3"/>
    <dgm:cxn modelId="{DFF7C529-7952-4F82-9691-3F5A38645DE4}" type="presOf" srcId="{35DAA188-D47D-44F2-B718-E6188B0C8BC0}" destId="{E33631A1-F5CC-44F8-87EE-4CA473CCC3F6}" srcOrd="0" destOrd="0" presId="urn:microsoft.com/office/officeart/2005/8/layout/cycle3"/>
    <dgm:cxn modelId="{AA4E2A79-E7BD-4042-8E21-002841FB43E1}" srcId="{35C7074B-F26D-4702-BD2C-85FA30BCA21D}" destId="{2B7D4A9A-6142-40ED-8B11-FB109EF9EEE1}" srcOrd="0" destOrd="0" parTransId="{11E61713-9578-4C82-B383-6D2380F70A5D}" sibTransId="{35DAA188-D47D-44F2-B718-E6188B0C8BC0}"/>
    <dgm:cxn modelId="{C6BD4FDD-B366-435D-B746-BA815ED902EB}" type="presOf" srcId="{2B7D4A9A-6142-40ED-8B11-FB109EF9EEE1}" destId="{59276065-C54C-4BAD-AEB1-3719C048609C}" srcOrd="0" destOrd="0" presId="urn:microsoft.com/office/officeart/2005/8/layout/cycle3"/>
    <dgm:cxn modelId="{C9D1E026-497D-4D78-98FF-218DC7C36E1B}" srcId="{35C7074B-F26D-4702-BD2C-85FA30BCA21D}" destId="{A3CEED75-F5D0-4BAD-862C-E8FB36DE522C}" srcOrd="2" destOrd="0" parTransId="{560D6E35-72E9-40DD-B3CE-F6EA7C80ABDA}" sibTransId="{F7832264-AA06-45F2-AB45-193C07AD568E}"/>
    <dgm:cxn modelId="{2D9EB0E0-3800-4F6A-A848-00CC9029E632}" srcId="{35C7074B-F26D-4702-BD2C-85FA30BCA21D}" destId="{26C46576-E392-4BF1-A734-EFD16F0FE7B7}" srcOrd="3" destOrd="0" parTransId="{C748F457-3DAE-4661-BF83-D49CF00C3FF0}" sibTransId="{B8B2AE3D-73F5-405E-96B8-3ACA23E426F4}"/>
    <dgm:cxn modelId="{EC37C3ED-9152-43EF-BB81-AEC89281D070}" type="presOf" srcId="{DC033FE7-732C-48FD-AC8A-5DFD6587FBC3}" destId="{C31BE83E-96A0-4B20-967A-9563F9C9E083}" srcOrd="0" destOrd="0" presId="urn:microsoft.com/office/officeart/2005/8/layout/cycle3"/>
    <dgm:cxn modelId="{87229474-51B7-48F6-8527-90827B4B5304}" type="presOf" srcId="{35C7074B-F26D-4702-BD2C-85FA30BCA21D}" destId="{5F33A840-AB11-450B-8E0C-BE054AD092E1}" srcOrd="0" destOrd="0" presId="urn:microsoft.com/office/officeart/2005/8/layout/cycle3"/>
    <dgm:cxn modelId="{07668D2C-A600-46E7-A4E6-8866F9049412}" srcId="{35C7074B-F26D-4702-BD2C-85FA30BCA21D}" destId="{DC033FE7-732C-48FD-AC8A-5DFD6587FBC3}" srcOrd="1" destOrd="0" parTransId="{72F20E71-80A5-4A16-AE3B-2DEFBE89FF03}" sibTransId="{ED5161DA-F69C-41FC-BF46-16ACF321D8C9}"/>
    <dgm:cxn modelId="{B16FC93C-5CA6-47DD-9EB7-743EEF1A4664}" type="presParOf" srcId="{5F33A840-AB11-450B-8E0C-BE054AD092E1}" destId="{A298181F-5178-4FEE-A771-F32D83B59949}" srcOrd="0" destOrd="0" presId="urn:microsoft.com/office/officeart/2005/8/layout/cycle3"/>
    <dgm:cxn modelId="{795547FB-3987-424D-BAFC-3A6F306F0B53}" type="presParOf" srcId="{A298181F-5178-4FEE-A771-F32D83B59949}" destId="{59276065-C54C-4BAD-AEB1-3719C048609C}" srcOrd="0" destOrd="0" presId="urn:microsoft.com/office/officeart/2005/8/layout/cycle3"/>
    <dgm:cxn modelId="{75449560-94CC-4996-8E71-80F80714E12E}" type="presParOf" srcId="{A298181F-5178-4FEE-A771-F32D83B59949}" destId="{E33631A1-F5CC-44F8-87EE-4CA473CCC3F6}" srcOrd="1" destOrd="0" presId="urn:microsoft.com/office/officeart/2005/8/layout/cycle3"/>
    <dgm:cxn modelId="{51D7F7B2-E3EC-4BB8-A450-C1FBC3E420FB}" type="presParOf" srcId="{A298181F-5178-4FEE-A771-F32D83B59949}" destId="{C31BE83E-96A0-4B20-967A-9563F9C9E083}" srcOrd="2" destOrd="0" presId="urn:microsoft.com/office/officeart/2005/8/layout/cycle3"/>
    <dgm:cxn modelId="{E249273F-11D4-4F03-A5AA-5F84E3CCC8DE}" type="presParOf" srcId="{A298181F-5178-4FEE-A771-F32D83B59949}" destId="{08375D1D-ED62-47CF-802E-74632AC6DD6F}" srcOrd="3" destOrd="0" presId="urn:microsoft.com/office/officeart/2005/8/layout/cycle3"/>
    <dgm:cxn modelId="{98D3D583-AD95-45C8-B348-08BBC9E98FAE}" type="presParOf" srcId="{A298181F-5178-4FEE-A771-F32D83B59949}" destId="{7D1E9887-7D22-4897-9E3D-9CD5B854040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A586-B8BE-41E3-AA10-0AEF4D3E123A}">
      <dsp:nvSpPr>
        <dsp:cNvPr id="0" name=""/>
        <dsp:cNvSpPr/>
      </dsp:nvSpPr>
      <dsp:spPr>
        <a:xfrm>
          <a:off x="3255391" y="119440"/>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outcome</a:t>
          </a:r>
        </a:p>
      </dsp:txBody>
      <dsp:txXfrm>
        <a:off x="3287943" y="151992"/>
        <a:ext cx="1602023" cy="1046314"/>
      </dsp:txXfrm>
    </dsp:sp>
    <dsp:sp modelId="{1FFFA9C7-48CC-4A1E-8162-0F1B1FF6DB7B}">
      <dsp:nvSpPr>
        <dsp:cNvPr id="0" name=""/>
        <dsp:cNvSpPr/>
      </dsp:nvSpPr>
      <dsp:spPr>
        <a:xfrm>
          <a:off x="1921689" y="1230859"/>
          <a:ext cx="2167266" cy="444567"/>
        </a:xfrm>
        <a:custGeom>
          <a:avLst/>
          <a:gdLst/>
          <a:ahLst/>
          <a:cxnLst/>
          <a:rect l="0" t="0" r="0" b="0"/>
          <a:pathLst>
            <a:path>
              <a:moveTo>
                <a:pt x="2167266" y="0"/>
              </a:moveTo>
              <a:lnTo>
                <a:pt x="2167266" y="222283"/>
              </a:lnTo>
              <a:lnTo>
                <a:pt x="0" y="222283"/>
              </a:lnTo>
              <a:lnTo>
                <a:pt x="0" y="444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9B7D7-2637-4475-99F2-58E5B159F262}">
      <dsp:nvSpPr>
        <dsp:cNvPr id="0" name=""/>
        <dsp:cNvSpPr/>
      </dsp:nvSpPr>
      <dsp:spPr>
        <a:xfrm>
          <a:off x="1088125" y="1675426"/>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output</a:t>
          </a:r>
        </a:p>
      </dsp:txBody>
      <dsp:txXfrm>
        <a:off x="1120677" y="1707978"/>
        <a:ext cx="1602023" cy="1046314"/>
      </dsp:txXfrm>
    </dsp:sp>
    <dsp:sp modelId="{10B9720A-233B-454B-813C-DE8EC5537CEB}">
      <dsp:nvSpPr>
        <dsp:cNvPr id="0" name=""/>
        <dsp:cNvSpPr/>
      </dsp:nvSpPr>
      <dsp:spPr>
        <a:xfrm>
          <a:off x="838056" y="2786845"/>
          <a:ext cx="1083633" cy="444567"/>
        </a:xfrm>
        <a:custGeom>
          <a:avLst/>
          <a:gdLst/>
          <a:ahLst/>
          <a:cxnLst/>
          <a:rect l="0" t="0" r="0" b="0"/>
          <a:pathLst>
            <a:path>
              <a:moveTo>
                <a:pt x="1083633" y="0"/>
              </a:moveTo>
              <a:lnTo>
                <a:pt x="1083633" y="222283"/>
              </a:lnTo>
              <a:lnTo>
                <a:pt x="0" y="222283"/>
              </a:lnTo>
              <a:lnTo>
                <a:pt x="0"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CFAA5-EEE7-42DF-A192-8247E14AB6C4}">
      <dsp:nvSpPr>
        <dsp:cNvPr id="0" name=""/>
        <dsp:cNvSpPr/>
      </dsp:nvSpPr>
      <dsp:spPr>
        <a:xfrm>
          <a:off x="4492"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a:t>
          </a:r>
        </a:p>
        <a:p>
          <a:pPr lvl="0" algn="ctr" defTabSz="889000">
            <a:lnSpc>
              <a:spcPct val="90000"/>
            </a:lnSpc>
            <a:spcBef>
              <a:spcPct val="0"/>
            </a:spcBef>
            <a:spcAft>
              <a:spcPct val="35000"/>
            </a:spcAft>
          </a:pPr>
          <a:r>
            <a:rPr lang="en-US" sz="2000" kern="1200" dirty="0"/>
            <a:t>output</a:t>
          </a:r>
        </a:p>
      </dsp:txBody>
      <dsp:txXfrm>
        <a:off x="37044" y="3263964"/>
        <a:ext cx="1602023" cy="1046314"/>
      </dsp:txXfrm>
    </dsp:sp>
    <dsp:sp modelId="{0B7A065D-EB1E-4113-AB18-474609158786}">
      <dsp:nvSpPr>
        <dsp:cNvPr id="0" name=""/>
        <dsp:cNvSpPr/>
      </dsp:nvSpPr>
      <dsp:spPr>
        <a:xfrm>
          <a:off x="1921689" y="2786845"/>
          <a:ext cx="1083633" cy="444567"/>
        </a:xfrm>
        <a:custGeom>
          <a:avLst/>
          <a:gdLst/>
          <a:ahLst/>
          <a:cxnLst/>
          <a:rect l="0" t="0" r="0" b="0"/>
          <a:pathLst>
            <a:path>
              <a:moveTo>
                <a:pt x="0" y="0"/>
              </a:moveTo>
              <a:lnTo>
                <a:pt x="0" y="222283"/>
              </a:lnTo>
              <a:lnTo>
                <a:pt x="1083633" y="222283"/>
              </a:lnTo>
              <a:lnTo>
                <a:pt x="1083633"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53350-1174-4840-87F9-38478195D80E}">
      <dsp:nvSpPr>
        <dsp:cNvPr id="0" name=""/>
        <dsp:cNvSpPr/>
      </dsp:nvSpPr>
      <dsp:spPr>
        <a:xfrm>
          <a:off x="2171758"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sub-output</a:t>
          </a:r>
        </a:p>
      </dsp:txBody>
      <dsp:txXfrm>
        <a:off x="2204310" y="3263964"/>
        <a:ext cx="1602023" cy="1046314"/>
      </dsp:txXfrm>
    </dsp:sp>
    <dsp:sp modelId="{43E35CE4-C3C2-49FE-86AE-A4DFB8E19B3C}">
      <dsp:nvSpPr>
        <dsp:cNvPr id="0" name=""/>
        <dsp:cNvSpPr/>
      </dsp:nvSpPr>
      <dsp:spPr>
        <a:xfrm>
          <a:off x="4088955" y="1230859"/>
          <a:ext cx="2167266" cy="444567"/>
        </a:xfrm>
        <a:custGeom>
          <a:avLst/>
          <a:gdLst/>
          <a:ahLst/>
          <a:cxnLst/>
          <a:rect l="0" t="0" r="0" b="0"/>
          <a:pathLst>
            <a:path>
              <a:moveTo>
                <a:pt x="0" y="0"/>
              </a:moveTo>
              <a:lnTo>
                <a:pt x="0" y="222283"/>
              </a:lnTo>
              <a:lnTo>
                <a:pt x="2167266" y="222283"/>
              </a:lnTo>
              <a:lnTo>
                <a:pt x="2167266" y="444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C9797-6106-412E-9FAA-F763D63EDD27}">
      <dsp:nvSpPr>
        <dsp:cNvPr id="0" name=""/>
        <dsp:cNvSpPr/>
      </dsp:nvSpPr>
      <dsp:spPr>
        <a:xfrm>
          <a:off x="5422657" y="1675426"/>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output</a:t>
          </a:r>
        </a:p>
      </dsp:txBody>
      <dsp:txXfrm>
        <a:off x="5455209" y="1707978"/>
        <a:ext cx="1602023" cy="1046314"/>
      </dsp:txXfrm>
    </dsp:sp>
    <dsp:sp modelId="{8CEE472E-08E9-43D9-B641-1C60E91D0DD2}">
      <dsp:nvSpPr>
        <dsp:cNvPr id="0" name=""/>
        <dsp:cNvSpPr/>
      </dsp:nvSpPr>
      <dsp:spPr>
        <a:xfrm>
          <a:off x="5172588" y="2786845"/>
          <a:ext cx="1083633" cy="444567"/>
        </a:xfrm>
        <a:custGeom>
          <a:avLst/>
          <a:gdLst/>
          <a:ahLst/>
          <a:cxnLst/>
          <a:rect l="0" t="0" r="0" b="0"/>
          <a:pathLst>
            <a:path>
              <a:moveTo>
                <a:pt x="1083633" y="0"/>
              </a:moveTo>
              <a:lnTo>
                <a:pt x="1083633" y="222283"/>
              </a:lnTo>
              <a:lnTo>
                <a:pt x="0" y="222283"/>
              </a:lnTo>
              <a:lnTo>
                <a:pt x="0"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63010-F42E-49DE-92B9-D098B93F3BF3}">
      <dsp:nvSpPr>
        <dsp:cNvPr id="0" name=""/>
        <dsp:cNvSpPr/>
      </dsp:nvSpPr>
      <dsp:spPr>
        <a:xfrm>
          <a:off x="4339024"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sub-output</a:t>
          </a:r>
        </a:p>
      </dsp:txBody>
      <dsp:txXfrm>
        <a:off x="4371576" y="3263964"/>
        <a:ext cx="1602023" cy="1046314"/>
      </dsp:txXfrm>
    </dsp:sp>
    <dsp:sp modelId="{03D2D7BC-E9BD-4668-B790-C03CF4433172}">
      <dsp:nvSpPr>
        <dsp:cNvPr id="0" name=""/>
        <dsp:cNvSpPr/>
      </dsp:nvSpPr>
      <dsp:spPr>
        <a:xfrm>
          <a:off x="6256221" y="2786845"/>
          <a:ext cx="1083633" cy="444567"/>
        </a:xfrm>
        <a:custGeom>
          <a:avLst/>
          <a:gdLst/>
          <a:ahLst/>
          <a:cxnLst/>
          <a:rect l="0" t="0" r="0" b="0"/>
          <a:pathLst>
            <a:path>
              <a:moveTo>
                <a:pt x="0" y="0"/>
              </a:moveTo>
              <a:lnTo>
                <a:pt x="0" y="222283"/>
              </a:lnTo>
              <a:lnTo>
                <a:pt x="1083633" y="222283"/>
              </a:lnTo>
              <a:lnTo>
                <a:pt x="1083633"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FC97F-334F-48A3-B6ED-CB546151DEE6}">
      <dsp:nvSpPr>
        <dsp:cNvPr id="0" name=""/>
        <dsp:cNvSpPr/>
      </dsp:nvSpPr>
      <dsp:spPr>
        <a:xfrm>
          <a:off x="6506290"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System strengthening  output</a:t>
          </a:r>
        </a:p>
      </dsp:txBody>
      <dsp:txXfrm>
        <a:off x="6538842" y="3263964"/>
        <a:ext cx="1602023" cy="1046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A586-B8BE-41E3-AA10-0AEF4D3E123A}">
      <dsp:nvSpPr>
        <dsp:cNvPr id="0" name=""/>
        <dsp:cNvSpPr/>
      </dsp:nvSpPr>
      <dsp:spPr>
        <a:xfrm>
          <a:off x="3255391" y="119440"/>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outcome</a:t>
          </a:r>
        </a:p>
      </dsp:txBody>
      <dsp:txXfrm>
        <a:off x="3287943" y="151992"/>
        <a:ext cx="1602023" cy="1046314"/>
      </dsp:txXfrm>
    </dsp:sp>
    <dsp:sp modelId="{1FFFA9C7-48CC-4A1E-8162-0F1B1FF6DB7B}">
      <dsp:nvSpPr>
        <dsp:cNvPr id="0" name=""/>
        <dsp:cNvSpPr/>
      </dsp:nvSpPr>
      <dsp:spPr>
        <a:xfrm>
          <a:off x="1921689" y="1230859"/>
          <a:ext cx="2167266" cy="444567"/>
        </a:xfrm>
        <a:custGeom>
          <a:avLst/>
          <a:gdLst/>
          <a:ahLst/>
          <a:cxnLst/>
          <a:rect l="0" t="0" r="0" b="0"/>
          <a:pathLst>
            <a:path>
              <a:moveTo>
                <a:pt x="2167266" y="0"/>
              </a:moveTo>
              <a:lnTo>
                <a:pt x="2167266" y="222283"/>
              </a:lnTo>
              <a:lnTo>
                <a:pt x="0" y="222283"/>
              </a:lnTo>
              <a:lnTo>
                <a:pt x="0" y="444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B9B7D7-2637-4475-99F2-58E5B159F262}">
      <dsp:nvSpPr>
        <dsp:cNvPr id="0" name=""/>
        <dsp:cNvSpPr/>
      </dsp:nvSpPr>
      <dsp:spPr>
        <a:xfrm>
          <a:off x="1088125" y="1675426"/>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output</a:t>
          </a:r>
        </a:p>
      </dsp:txBody>
      <dsp:txXfrm>
        <a:off x="1120677" y="1707978"/>
        <a:ext cx="1602023" cy="1046314"/>
      </dsp:txXfrm>
    </dsp:sp>
    <dsp:sp modelId="{10B9720A-233B-454B-813C-DE8EC5537CEB}">
      <dsp:nvSpPr>
        <dsp:cNvPr id="0" name=""/>
        <dsp:cNvSpPr/>
      </dsp:nvSpPr>
      <dsp:spPr>
        <a:xfrm>
          <a:off x="838056" y="2786845"/>
          <a:ext cx="1083633" cy="444567"/>
        </a:xfrm>
        <a:custGeom>
          <a:avLst/>
          <a:gdLst/>
          <a:ahLst/>
          <a:cxnLst/>
          <a:rect l="0" t="0" r="0" b="0"/>
          <a:pathLst>
            <a:path>
              <a:moveTo>
                <a:pt x="1083633" y="0"/>
              </a:moveTo>
              <a:lnTo>
                <a:pt x="1083633" y="222283"/>
              </a:lnTo>
              <a:lnTo>
                <a:pt x="0" y="222283"/>
              </a:lnTo>
              <a:lnTo>
                <a:pt x="0"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CFAA5-EEE7-42DF-A192-8247E14AB6C4}">
      <dsp:nvSpPr>
        <dsp:cNvPr id="0" name=""/>
        <dsp:cNvSpPr/>
      </dsp:nvSpPr>
      <dsp:spPr>
        <a:xfrm>
          <a:off x="4492"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a:t>
          </a:r>
        </a:p>
        <a:p>
          <a:pPr lvl="0" algn="ctr" defTabSz="889000">
            <a:lnSpc>
              <a:spcPct val="90000"/>
            </a:lnSpc>
            <a:spcBef>
              <a:spcPct val="0"/>
            </a:spcBef>
            <a:spcAft>
              <a:spcPct val="35000"/>
            </a:spcAft>
          </a:pPr>
          <a:r>
            <a:rPr lang="en-US" sz="2000" kern="1200" dirty="0"/>
            <a:t>output</a:t>
          </a:r>
        </a:p>
      </dsp:txBody>
      <dsp:txXfrm>
        <a:off x="37044" y="3263964"/>
        <a:ext cx="1602023" cy="1046314"/>
      </dsp:txXfrm>
    </dsp:sp>
    <dsp:sp modelId="{0B7A065D-EB1E-4113-AB18-474609158786}">
      <dsp:nvSpPr>
        <dsp:cNvPr id="0" name=""/>
        <dsp:cNvSpPr/>
      </dsp:nvSpPr>
      <dsp:spPr>
        <a:xfrm>
          <a:off x="1921689" y="2786845"/>
          <a:ext cx="1083633" cy="444567"/>
        </a:xfrm>
        <a:custGeom>
          <a:avLst/>
          <a:gdLst/>
          <a:ahLst/>
          <a:cxnLst/>
          <a:rect l="0" t="0" r="0" b="0"/>
          <a:pathLst>
            <a:path>
              <a:moveTo>
                <a:pt x="0" y="0"/>
              </a:moveTo>
              <a:lnTo>
                <a:pt x="0" y="222283"/>
              </a:lnTo>
              <a:lnTo>
                <a:pt x="1083633" y="222283"/>
              </a:lnTo>
              <a:lnTo>
                <a:pt x="1083633"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353350-1174-4840-87F9-38478195D80E}">
      <dsp:nvSpPr>
        <dsp:cNvPr id="0" name=""/>
        <dsp:cNvSpPr/>
      </dsp:nvSpPr>
      <dsp:spPr>
        <a:xfrm>
          <a:off x="2171758"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sub-output</a:t>
          </a:r>
        </a:p>
      </dsp:txBody>
      <dsp:txXfrm>
        <a:off x="2204310" y="3263964"/>
        <a:ext cx="1602023" cy="1046314"/>
      </dsp:txXfrm>
    </dsp:sp>
    <dsp:sp modelId="{43E35CE4-C3C2-49FE-86AE-A4DFB8E19B3C}">
      <dsp:nvSpPr>
        <dsp:cNvPr id="0" name=""/>
        <dsp:cNvSpPr/>
      </dsp:nvSpPr>
      <dsp:spPr>
        <a:xfrm>
          <a:off x="4088955" y="1230859"/>
          <a:ext cx="2167266" cy="444567"/>
        </a:xfrm>
        <a:custGeom>
          <a:avLst/>
          <a:gdLst/>
          <a:ahLst/>
          <a:cxnLst/>
          <a:rect l="0" t="0" r="0" b="0"/>
          <a:pathLst>
            <a:path>
              <a:moveTo>
                <a:pt x="0" y="0"/>
              </a:moveTo>
              <a:lnTo>
                <a:pt x="0" y="222283"/>
              </a:lnTo>
              <a:lnTo>
                <a:pt x="2167266" y="222283"/>
              </a:lnTo>
              <a:lnTo>
                <a:pt x="2167266" y="444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C9797-6106-412E-9FAA-F763D63EDD27}">
      <dsp:nvSpPr>
        <dsp:cNvPr id="0" name=""/>
        <dsp:cNvSpPr/>
      </dsp:nvSpPr>
      <dsp:spPr>
        <a:xfrm>
          <a:off x="5422657" y="1675426"/>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output</a:t>
          </a:r>
        </a:p>
      </dsp:txBody>
      <dsp:txXfrm>
        <a:off x="5455209" y="1707978"/>
        <a:ext cx="1602023" cy="1046314"/>
      </dsp:txXfrm>
    </dsp:sp>
    <dsp:sp modelId="{8CEE472E-08E9-43D9-B641-1C60E91D0DD2}">
      <dsp:nvSpPr>
        <dsp:cNvPr id="0" name=""/>
        <dsp:cNvSpPr/>
      </dsp:nvSpPr>
      <dsp:spPr>
        <a:xfrm>
          <a:off x="5172588" y="2786845"/>
          <a:ext cx="1083633" cy="444567"/>
        </a:xfrm>
        <a:custGeom>
          <a:avLst/>
          <a:gdLst/>
          <a:ahLst/>
          <a:cxnLst/>
          <a:rect l="0" t="0" r="0" b="0"/>
          <a:pathLst>
            <a:path>
              <a:moveTo>
                <a:pt x="1083633" y="0"/>
              </a:moveTo>
              <a:lnTo>
                <a:pt x="1083633" y="222283"/>
              </a:lnTo>
              <a:lnTo>
                <a:pt x="0" y="222283"/>
              </a:lnTo>
              <a:lnTo>
                <a:pt x="0"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63010-F42E-49DE-92B9-D098B93F3BF3}">
      <dsp:nvSpPr>
        <dsp:cNvPr id="0" name=""/>
        <dsp:cNvSpPr/>
      </dsp:nvSpPr>
      <dsp:spPr>
        <a:xfrm>
          <a:off x="4339024"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H sub-output</a:t>
          </a:r>
        </a:p>
      </dsp:txBody>
      <dsp:txXfrm>
        <a:off x="4371576" y="3263964"/>
        <a:ext cx="1602023" cy="1046314"/>
      </dsp:txXfrm>
    </dsp:sp>
    <dsp:sp modelId="{03D2D7BC-E9BD-4668-B790-C03CF4433172}">
      <dsp:nvSpPr>
        <dsp:cNvPr id="0" name=""/>
        <dsp:cNvSpPr/>
      </dsp:nvSpPr>
      <dsp:spPr>
        <a:xfrm>
          <a:off x="6256221" y="2786845"/>
          <a:ext cx="1083633" cy="444567"/>
        </a:xfrm>
        <a:custGeom>
          <a:avLst/>
          <a:gdLst/>
          <a:ahLst/>
          <a:cxnLst/>
          <a:rect l="0" t="0" r="0" b="0"/>
          <a:pathLst>
            <a:path>
              <a:moveTo>
                <a:pt x="0" y="0"/>
              </a:moveTo>
              <a:lnTo>
                <a:pt x="0" y="222283"/>
              </a:lnTo>
              <a:lnTo>
                <a:pt x="1083633" y="222283"/>
              </a:lnTo>
              <a:lnTo>
                <a:pt x="1083633" y="4445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FC97F-334F-48A3-B6ED-CB546151DEE6}">
      <dsp:nvSpPr>
        <dsp:cNvPr id="0" name=""/>
        <dsp:cNvSpPr/>
      </dsp:nvSpPr>
      <dsp:spPr>
        <a:xfrm>
          <a:off x="6506290" y="3231412"/>
          <a:ext cx="1667127" cy="11114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System strengthening  output</a:t>
          </a:r>
        </a:p>
      </dsp:txBody>
      <dsp:txXfrm>
        <a:off x="6538842" y="3263964"/>
        <a:ext cx="1602023" cy="1046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FA586-B8BE-41E3-AA10-0AEF4D3E123A}">
      <dsp:nvSpPr>
        <dsp:cNvPr id="0" name=""/>
        <dsp:cNvSpPr/>
      </dsp:nvSpPr>
      <dsp:spPr>
        <a:xfrm>
          <a:off x="3536050" y="3027"/>
          <a:ext cx="1285447" cy="85696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Collective outcome</a:t>
          </a:r>
        </a:p>
      </dsp:txBody>
      <dsp:txXfrm>
        <a:off x="3561150" y="28127"/>
        <a:ext cx="1235247" cy="806764"/>
      </dsp:txXfrm>
    </dsp:sp>
    <dsp:sp modelId="{D82AC312-0EDE-4AE4-96EA-297BE3FF70F4}">
      <dsp:nvSpPr>
        <dsp:cNvPr id="0" name=""/>
        <dsp:cNvSpPr/>
      </dsp:nvSpPr>
      <dsp:spPr>
        <a:xfrm>
          <a:off x="1881037" y="859992"/>
          <a:ext cx="2297736" cy="342785"/>
        </a:xfrm>
        <a:custGeom>
          <a:avLst/>
          <a:gdLst/>
          <a:ahLst/>
          <a:cxnLst/>
          <a:rect l="0" t="0" r="0" b="0"/>
          <a:pathLst>
            <a:path>
              <a:moveTo>
                <a:pt x="2297736" y="0"/>
              </a:moveTo>
              <a:lnTo>
                <a:pt x="2297736" y="171392"/>
              </a:lnTo>
              <a:lnTo>
                <a:pt x="0" y="171392"/>
              </a:lnTo>
              <a:lnTo>
                <a:pt x="0" y="342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AD6A5F-024B-413F-890A-D438D5835420}">
      <dsp:nvSpPr>
        <dsp:cNvPr id="0" name=""/>
        <dsp:cNvSpPr/>
      </dsp:nvSpPr>
      <dsp:spPr>
        <a:xfrm>
          <a:off x="1238314" y="1202778"/>
          <a:ext cx="1285447" cy="856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Humanitarian outcome</a:t>
          </a:r>
        </a:p>
      </dsp:txBody>
      <dsp:txXfrm>
        <a:off x="1263414" y="1227878"/>
        <a:ext cx="1235247" cy="806764"/>
      </dsp:txXfrm>
    </dsp:sp>
    <dsp:sp modelId="{43E35CE4-C3C2-49FE-86AE-A4DFB8E19B3C}">
      <dsp:nvSpPr>
        <dsp:cNvPr id="0" name=""/>
        <dsp:cNvSpPr/>
      </dsp:nvSpPr>
      <dsp:spPr>
        <a:xfrm>
          <a:off x="1045496" y="2059743"/>
          <a:ext cx="835540" cy="342785"/>
        </a:xfrm>
        <a:custGeom>
          <a:avLst/>
          <a:gdLst/>
          <a:ahLst/>
          <a:cxnLst/>
          <a:rect l="0" t="0" r="0" b="0"/>
          <a:pathLst>
            <a:path>
              <a:moveTo>
                <a:pt x="835540" y="0"/>
              </a:moveTo>
              <a:lnTo>
                <a:pt x="835540" y="171392"/>
              </a:lnTo>
              <a:lnTo>
                <a:pt x="0" y="171392"/>
              </a:lnTo>
              <a:lnTo>
                <a:pt x="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DC9797-6106-412E-9FAA-F763D63EDD27}">
      <dsp:nvSpPr>
        <dsp:cNvPr id="0" name=""/>
        <dsp:cNvSpPr/>
      </dsp:nvSpPr>
      <dsp:spPr>
        <a:xfrm>
          <a:off x="402773" y="2402528"/>
          <a:ext cx="1285447" cy="856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 output</a:t>
          </a:r>
        </a:p>
      </dsp:txBody>
      <dsp:txXfrm>
        <a:off x="427873" y="2427628"/>
        <a:ext cx="1235247" cy="806764"/>
      </dsp:txXfrm>
    </dsp:sp>
    <dsp:sp modelId="{8CEE472E-08E9-43D9-B641-1C60E91D0DD2}">
      <dsp:nvSpPr>
        <dsp:cNvPr id="0" name=""/>
        <dsp:cNvSpPr/>
      </dsp:nvSpPr>
      <dsp:spPr>
        <a:xfrm>
          <a:off x="999776" y="3259493"/>
          <a:ext cx="91440" cy="342785"/>
        </a:xfrm>
        <a:custGeom>
          <a:avLst/>
          <a:gdLst/>
          <a:ahLst/>
          <a:cxnLst/>
          <a:rect l="0" t="0" r="0" b="0"/>
          <a:pathLst>
            <a:path>
              <a:moveTo>
                <a:pt x="45720" y="0"/>
              </a:moveTo>
              <a:lnTo>
                <a:pt x="4572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F63010-F42E-49DE-92B9-D098B93F3BF3}">
      <dsp:nvSpPr>
        <dsp:cNvPr id="0" name=""/>
        <dsp:cNvSpPr/>
      </dsp:nvSpPr>
      <dsp:spPr>
        <a:xfrm>
          <a:off x="402773" y="3602279"/>
          <a:ext cx="1285447" cy="856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H sub-output</a:t>
          </a:r>
        </a:p>
      </dsp:txBody>
      <dsp:txXfrm>
        <a:off x="427873" y="3627379"/>
        <a:ext cx="1235247" cy="806764"/>
      </dsp:txXfrm>
    </dsp:sp>
    <dsp:sp modelId="{03D2D7BC-E9BD-4668-B790-C03CF4433172}">
      <dsp:nvSpPr>
        <dsp:cNvPr id="0" name=""/>
        <dsp:cNvSpPr/>
      </dsp:nvSpPr>
      <dsp:spPr>
        <a:xfrm>
          <a:off x="1881037" y="2059743"/>
          <a:ext cx="1359514" cy="342785"/>
        </a:xfrm>
        <a:custGeom>
          <a:avLst/>
          <a:gdLst/>
          <a:ahLst/>
          <a:cxnLst/>
          <a:rect l="0" t="0" r="0" b="0"/>
          <a:pathLst>
            <a:path>
              <a:moveTo>
                <a:pt x="0" y="0"/>
              </a:moveTo>
              <a:lnTo>
                <a:pt x="0" y="171392"/>
              </a:lnTo>
              <a:lnTo>
                <a:pt x="1359514" y="171392"/>
              </a:lnTo>
              <a:lnTo>
                <a:pt x="1359514"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DFC97F-334F-48A3-B6ED-CB546151DEE6}">
      <dsp:nvSpPr>
        <dsp:cNvPr id="0" name=""/>
        <dsp:cNvSpPr/>
      </dsp:nvSpPr>
      <dsp:spPr>
        <a:xfrm>
          <a:off x="2597828" y="2402528"/>
          <a:ext cx="1285447" cy="8569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System strengthening  output</a:t>
          </a:r>
        </a:p>
      </dsp:txBody>
      <dsp:txXfrm>
        <a:off x="2622928" y="2427628"/>
        <a:ext cx="1235247" cy="806764"/>
      </dsp:txXfrm>
    </dsp:sp>
    <dsp:sp modelId="{4CCF7ABD-6ED7-460B-8393-BF19D8FD609A}">
      <dsp:nvSpPr>
        <dsp:cNvPr id="0" name=""/>
        <dsp:cNvSpPr/>
      </dsp:nvSpPr>
      <dsp:spPr>
        <a:xfrm>
          <a:off x="4178774" y="859992"/>
          <a:ext cx="2297736" cy="342785"/>
        </a:xfrm>
        <a:custGeom>
          <a:avLst/>
          <a:gdLst/>
          <a:ahLst/>
          <a:cxnLst/>
          <a:rect l="0" t="0" r="0" b="0"/>
          <a:pathLst>
            <a:path>
              <a:moveTo>
                <a:pt x="0" y="0"/>
              </a:moveTo>
              <a:lnTo>
                <a:pt x="0" y="171392"/>
              </a:lnTo>
              <a:lnTo>
                <a:pt x="2297736" y="171392"/>
              </a:lnTo>
              <a:lnTo>
                <a:pt x="2297736" y="3427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B9A36C-0A67-4197-AB24-774DA94DB2A3}">
      <dsp:nvSpPr>
        <dsp:cNvPr id="0" name=""/>
        <dsp:cNvSpPr/>
      </dsp:nvSpPr>
      <dsp:spPr>
        <a:xfrm>
          <a:off x="5833787" y="1202778"/>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Development outcome</a:t>
          </a:r>
        </a:p>
      </dsp:txBody>
      <dsp:txXfrm>
        <a:off x="5858887" y="1227878"/>
        <a:ext cx="1235247" cy="806764"/>
      </dsp:txXfrm>
    </dsp:sp>
    <dsp:sp modelId="{DB1D4195-B52A-4507-9AF6-FE7650B8FD9C}">
      <dsp:nvSpPr>
        <dsp:cNvPr id="0" name=""/>
        <dsp:cNvSpPr/>
      </dsp:nvSpPr>
      <dsp:spPr>
        <a:xfrm>
          <a:off x="4551026" y="2059743"/>
          <a:ext cx="1925484" cy="342785"/>
        </a:xfrm>
        <a:custGeom>
          <a:avLst/>
          <a:gdLst/>
          <a:ahLst/>
          <a:cxnLst/>
          <a:rect l="0" t="0" r="0" b="0"/>
          <a:pathLst>
            <a:path>
              <a:moveTo>
                <a:pt x="1925484" y="0"/>
              </a:moveTo>
              <a:lnTo>
                <a:pt x="1925484" y="171392"/>
              </a:lnTo>
              <a:lnTo>
                <a:pt x="0" y="171392"/>
              </a:lnTo>
              <a:lnTo>
                <a:pt x="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B87CC4-9D55-4A4A-9C59-02E4AD75C21D}">
      <dsp:nvSpPr>
        <dsp:cNvPr id="0" name=""/>
        <dsp:cNvSpPr/>
      </dsp:nvSpPr>
      <dsp:spPr>
        <a:xfrm>
          <a:off x="3908303" y="2402528"/>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Wider system strengthening  output</a:t>
          </a:r>
        </a:p>
      </dsp:txBody>
      <dsp:txXfrm>
        <a:off x="3933403" y="2427628"/>
        <a:ext cx="1235247" cy="806764"/>
      </dsp:txXfrm>
    </dsp:sp>
    <dsp:sp modelId="{A7DBB250-9309-425A-AF83-1D393A5901D5}">
      <dsp:nvSpPr>
        <dsp:cNvPr id="0" name=""/>
        <dsp:cNvSpPr/>
      </dsp:nvSpPr>
      <dsp:spPr>
        <a:xfrm>
          <a:off x="4387659" y="3259493"/>
          <a:ext cx="163367" cy="342785"/>
        </a:xfrm>
        <a:custGeom>
          <a:avLst/>
          <a:gdLst/>
          <a:ahLst/>
          <a:cxnLst/>
          <a:rect l="0" t="0" r="0" b="0"/>
          <a:pathLst>
            <a:path>
              <a:moveTo>
                <a:pt x="163367" y="0"/>
              </a:moveTo>
              <a:lnTo>
                <a:pt x="163367" y="171392"/>
              </a:lnTo>
              <a:lnTo>
                <a:pt x="0" y="171392"/>
              </a:lnTo>
              <a:lnTo>
                <a:pt x="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B772A6-B106-4B57-A134-A49740BCA21F}">
      <dsp:nvSpPr>
        <dsp:cNvPr id="0" name=""/>
        <dsp:cNvSpPr/>
      </dsp:nvSpPr>
      <dsp:spPr>
        <a:xfrm>
          <a:off x="3744935" y="3602279"/>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Devt sub-output</a:t>
          </a:r>
        </a:p>
      </dsp:txBody>
      <dsp:txXfrm>
        <a:off x="3770035" y="3627379"/>
        <a:ext cx="1235247" cy="806764"/>
      </dsp:txXfrm>
    </dsp:sp>
    <dsp:sp modelId="{B4B18EE2-C3C8-4276-B085-721D764389D5}">
      <dsp:nvSpPr>
        <dsp:cNvPr id="0" name=""/>
        <dsp:cNvSpPr/>
      </dsp:nvSpPr>
      <dsp:spPr>
        <a:xfrm>
          <a:off x="4551026" y="3259493"/>
          <a:ext cx="1507713" cy="342785"/>
        </a:xfrm>
        <a:custGeom>
          <a:avLst/>
          <a:gdLst/>
          <a:ahLst/>
          <a:cxnLst/>
          <a:rect l="0" t="0" r="0" b="0"/>
          <a:pathLst>
            <a:path>
              <a:moveTo>
                <a:pt x="0" y="0"/>
              </a:moveTo>
              <a:lnTo>
                <a:pt x="0" y="171392"/>
              </a:lnTo>
              <a:lnTo>
                <a:pt x="1507713" y="171392"/>
              </a:lnTo>
              <a:lnTo>
                <a:pt x="1507713"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CB29B4-5900-4627-B25B-3B6800F43CBF}">
      <dsp:nvSpPr>
        <dsp:cNvPr id="0" name=""/>
        <dsp:cNvSpPr/>
      </dsp:nvSpPr>
      <dsp:spPr>
        <a:xfrm>
          <a:off x="5416017" y="3602279"/>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Devt sub-output</a:t>
          </a:r>
        </a:p>
      </dsp:txBody>
      <dsp:txXfrm>
        <a:off x="5441117" y="3627379"/>
        <a:ext cx="1235247" cy="806764"/>
      </dsp:txXfrm>
    </dsp:sp>
    <dsp:sp modelId="{761D3898-4B16-4BBE-B98F-DC328C80DA6A}">
      <dsp:nvSpPr>
        <dsp:cNvPr id="0" name=""/>
        <dsp:cNvSpPr/>
      </dsp:nvSpPr>
      <dsp:spPr>
        <a:xfrm>
          <a:off x="6476511" y="2059743"/>
          <a:ext cx="1253310" cy="342785"/>
        </a:xfrm>
        <a:custGeom>
          <a:avLst/>
          <a:gdLst/>
          <a:ahLst/>
          <a:cxnLst/>
          <a:rect l="0" t="0" r="0" b="0"/>
          <a:pathLst>
            <a:path>
              <a:moveTo>
                <a:pt x="0" y="0"/>
              </a:moveTo>
              <a:lnTo>
                <a:pt x="0" y="171392"/>
              </a:lnTo>
              <a:lnTo>
                <a:pt x="1253310" y="171392"/>
              </a:lnTo>
              <a:lnTo>
                <a:pt x="125331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DAD90-A801-4522-AD51-16C4A2F96037}">
      <dsp:nvSpPr>
        <dsp:cNvPr id="0" name=""/>
        <dsp:cNvSpPr/>
      </dsp:nvSpPr>
      <dsp:spPr>
        <a:xfrm>
          <a:off x="7087098" y="2402528"/>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Devt output</a:t>
          </a:r>
        </a:p>
      </dsp:txBody>
      <dsp:txXfrm>
        <a:off x="7112198" y="2427628"/>
        <a:ext cx="1235247" cy="806764"/>
      </dsp:txXfrm>
    </dsp:sp>
    <dsp:sp modelId="{22245201-413D-4803-A6B0-54D23FDE6C1F}">
      <dsp:nvSpPr>
        <dsp:cNvPr id="0" name=""/>
        <dsp:cNvSpPr/>
      </dsp:nvSpPr>
      <dsp:spPr>
        <a:xfrm>
          <a:off x="7684102" y="3259493"/>
          <a:ext cx="91440" cy="342785"/>
        </a:xfrm>
        <a:custGeom>
          <a:avLst/>
          <a:gdLst/>
          <a:ahLst/>
          <a:cxnLst/>
          <a:rect l="0" t="0" r="0" b="0"/>
          <a:pathLst>
            <a:path>
              <a:moveTo>
                <a:pt x="45720" y="0"/>
              </a:moveTo>
              <a:lnTo>
                <a:pt x="45720" y="3427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B7E088-6FA0-4395-AF46-559C4C66B79B}">
      <dsp:nvSpPr>
        <dsp:cNvPr id="0" name=""/>
        <dsp:cNvSpPr/>
      </dsp:nvSpPr>
      <dsp:spPr>
        <a:xfrm>
          <a:off x="7087098" y="3602279"/>
          <a:ext cx="1285447" cy="856964"/>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Devt sub-output</a:t>
          </a:r>
        </a:p>
      </dsp:txBody>
      <dsp:txXfrm>
        <a:off x="7112198" y="3627379"/>
        <a:ext cx="1235247" cy="806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631A1-F5CC-44F8-87EE-4CA473CCC3F6}">
      <dsp:nvSpPr>
        <dsp:cNvPr id="0" name=""/>
        <dsp:cNvSpPr/>
      </dsp:nvSpPr>
      <dsp:spPr>
        <a:xfrm>
          <a:off x="688953" y="174663"/>
          <a:ext cx="3911310" cy="3911310"/>
        </a:xfrm>
        <a:prstGeom prst="circularArrow">
          <a:avLst>
            <a:gd name="adj1" fmla="val 4668"/>
            <a:gd name="adj2" fmla="val 272909"/>
            <a:gd name="adj3" fmla="val 13845598"/>
            <a:gd name="adj4" fmla="val 1737872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276065-C54C-4BAD-AEB1-3719C048609C}">
      <dsp:nvSpPr>
        <dsp:cNvPr id="0" name=""/>
        <dsp:cNvSpPr/>
      </dsp:nvSpPr>
      <dsp:spPr>
        <a:xfrm>
          <a:off x="1733490" y="243096"/>
          <a:ext cx="1822236" cy="740476"/>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a:effectLst/>
              <a:latin typeface="+mn-lt"/>
              <a:ea typeface="+mn-ea"/>
              <a:cs typeface="Arial" panose="020B0604020202020204" pitchFamily="34" charset="0"/>
            </a:rPr>
            <a:t>Evidence &amp; Analysis</a:t>
          </a:r>
        </a:p>
      </dsp:txBody>
      <dsp:txXfrm>
        <a:off x="1769637" y="279243"/>
        <a:ext cx="1749942" cy="668182"/>
      </dsp:txXfrm>
    </dsp:sp>
    <dsp:sp modelId="{C31BE83E-96A0-4B20-967A-9563F9C9E083}">
      <dsp:nvSpPr>
        <dsp:cNvPr id="0" name=""/>
        <dsp:cNvSpPr/>
      </dsp:nvSpPr>
      <dsp:spPr>
        <a:xfrm>
          <a:off x="3033528" y="3005442"/>
          <a:ext cx="1483262" cy="747822"/>
        </a:xfrm>
        <a:prstGeom prst="roundRect">
          <a:avLst/>
        </a:prstGeom>
        <a:gradFill rotWithShape="0">
          <a:gsLst>
            <a:gs pos="0">
              <a:schemeClr val="accent1">
                <a:shade val="80000"/>
                <a:hueOff val="90421"/>
                <a:satOff val="1725"/>
                <a:lumOff val="7618"/>
                <a:alphaOff val="0"/>
                <a:satMod val="103000"/>
                <a:lumMod val="102000"/>
                <a:tint val="94000"/>
              </a:schemeClr>
            </a:gs>
            <a:gs pos="50000">
              <a:schemeClr val="accent1">
                <a:shade val="80000"/>
                <a:hueOff val="90421"/>
                <a:satOff val="1725"/>
                <a:lumOff val="7618"/>
                <a:alphaOff val="0"/>
                <a:satMod val="110000"/>
                <a:lumMod val="100000"/>
                <a:shade val="100000"/>
              </a:schemeClr>
            </a:gs>
            <a:gs pos="100000">
              <a:schemeClr val="accent1">
                <a:shade val="80000"/>
                <a:hueOff val="90421"/>
                <a:satOff val="1725"/>
                <a:lumOff val="76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lvl="0" algn="ctr" defTabSz="622300">
            <a:lnSpc>
              <a:spcPct val="90000"/>
            </a:lnSpc>
            <a:spcBef>
              <a:spcPct val="0"/>
            </a:spcBef>
            <a:spcAft>
              <a:spcPct val="35000"/>
            </a:spcAft>
          </a:pPr>
          <a:r>
            <a:rPr lang="en-US" sz="1400" b="1" kern="1200">
              <a:latin typeface="+mn-lt"/>
              <a:ea typeface="+mn-ea"/>
              <a:cs typeface="Arial" panose="020B0604020202020204" pitchFamily="34" charset="0"/>
            </a:rPr>
            <a:t>Implementation</a:t>
          </a:r>
        </a:p>
      </dsp:txBody>
      <dsp:txXfrm>
        <a:off x="3070034" y="3041948"/>
        <a:ext cx="1410250" cy="674810"/>
      </dsp:txXfrm>
    </dsp:sp>
    <dsp:sp modelId="{08375D1D-ED62-47CF-802E-74632AC6DD6F}">
      <dsp:nvSpPr>
        <dsp:cNvPr id="0" name=""/>
        <dsp:cNvSpPr/>
      </dsp:nvSpPr>
      <dsp:spPr>
        <a:xfrm>
          <a:off x="931684" y="3006840"/>
          <a:ext cx="1490067" cy="759934"/>
        </a:xfrm>
        <a:prstGeom prst="roundRect">
          <a:avLst/>
        </a:prstGeom>
        <a:gradFill rotWithShape="0">
          <a:gsLst>
            <a:gs pos="0">
              <a:schemeClr val="accent1">
                <a:shade val="80000"/>
                <a:hueOff val="180842"/>
                <a:satOff val="3450"/>
                <a:lumOff val="15237"/>
                <a:alphaOff val="0"/>
                <a:satMod val="103000"/>
                <a:lumMod val="102000"/>
                <a:tint val="94000"/>
              </a:schemeClr>
            </a:gs>
            <a:gs pos="50000">
              <a:schemeClr val="accent1">
                <a:shade val="80000"/>
                <a:hueOff val="180842"/>
                <a:satOff val="3450"/>
                <a:lumOff val="15237"/>
                <a:alphaOff val="0"/>
                <a:satMod val="110000"/>
                <a:lumMod val="100000"/>
                <a:shade val="100000"/>
              </a:schemeClr>
            </a:gs>
            <a:gs pos="100000">
              <a:schemeClr val="accent1">
                <a:shade val="80000"/>
                <a:hueOff val="180842"/>
                <a:satOff val="3450"/>
                <a:lumOff val="152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a:latin typeface="+mn-lt"/>
              <a:ea typeface="+mn-ea"/>
              <a:cs typeface="Arial" panose="020B0604020202020204" pitchFamily="34" charset="0"/>
            </a:rPr>
            <a:t>Monitoring &amp; </a:t>
          </a:r>
        </a:p>
        <a:p>
          <a:pPr lvl="0" algn="ctr" defTabSz="711200">
            <a:lnSpc>
              <a:spcPct val="90000"/>
            </a:lnSpc>
            <a:spcBef>
              <a:spcPct val="0"/>
            </a:spcBef>
            <a:spcAft>
              <a:spcPct val="35000"/>
            </a:spcAft>
          </a:pPr>
          <a:r>
            <a:rPr lang="en-US" sz="1600" b="0" kern="1200">
              <a:latin typeface="+mn-lt"/>
              <a:ea typeface="+mn-ea"/>
              <a:cs typeface="Arial" panose="020B0604020202020204" pitchFamily="34" charset="0"/>
            </a:rPr>
            <a:t>Reporting</a:t>
          </a:r>
        </a:p>
      </dsp:txBody>
      <dsp:txXfrm>
        <a:off x="968781" y="3043937"/>
        <a:ext cx="1415873" cy="685740"/>
      </dsp:txXfrm>
    </dsp:sp>
    <dsp:sp modelId="{7D1E9887-7D22-4897-9E3D-9CD5B854040C}">
      <dsp:nvSpPr>
        <dsp:cNvPr id="0" name=""/>
        <dsp:cNvSpPr/>
      </dsp:nvSpPr>
      <dsp:spPr>
        <a:xfrm>
          <a:off x="165073" y="1675614"/>
          <a:ext cx="1209959" cy="759885"/>
        </a:xfrm>
        <a:prstGeom prst="round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a:latin typeface="+mn-lt"/>
              <a:ea typeface="+mn-ea"/>
              <a:cs typeface="Arial" panose="020B0604020202020204" pitchFamily="34" charset="0"/>
            </a:rPr>
            <a:t>Evaluation</a:t>
          </a:r>
        </a:p>
      </dsp:txBody>
      <dsp:txXfrm>
        <a:off x="202168" y="1712709"/>
        <a:ext cx="1135769" cy="6856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3070-ED61-493F-8222-3C0B014BAD85}" type="datetimeFigureOut">
              <a:rPr lang="en-GB" smtClean="0"/>
              <a:t>26/02/2019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138E0-6BCB-468C-AD9B-4AF406229D3E}" type="slidenum">
              <a:rPr lang="en-GB" smtClean="0"/>
              <a:t>‹#›</a:t>
            </a:fld>
            <a:endParaRPr lang="en-GB" dirty="0"/>
          </a:p>
        </p:txBody>
      </p:sp>
    </p:spTree>
    <p:extLst>
      <p:ext uri="{BB962C8B-B14F-4D97-AF65-F5344CB8AC3E}">
        <p14:creationId xmlns:p14="http://schemas.microsoft.com/office/powerpoint/2010/main" val="357467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Recap what RBM is – provide definition</a:t>
            </a:r>
          </a:p>
          <a:p>
            <a:r>
              <a:rPr lang="en-US" sz="1000" dirty="0"/>
              <a:t>Recall it is a strategy that applies from whole organization down to the work of each individual.</a:t>
            </a:r>
          </a:p>
          <a:p>
            <a:r>
              <a:rPr lang="en-US" sz="1000" dirty="0"/>
              <a:t>At each level, RBM relies on</a:t>
            </a:r>
          </a:p>
          <a:p>
            <a:pPr marL="171450" indent="-171450">
              <a:buFontTx/>
              <a:buChar char="-"/>
            </a:pPr>
            <a:r>
              <a:rPr lang="en-US" sz="1000" dirty="0"/>
              <a:t>Clarity of problem analysis and corresponding results chains – this is the planning phase</a:t>
            </a:r>
          </a:p>
          <a:p>
            <a:pPr marL="171450" indent="-171450">
              <a:buFontTx/>
              <a:buChar char="-"/>
            </a:pPr>
            <a:r>
              <a:rPr lang="en-US" sz="1000" dirty="0"/>
              <a:t>In relation to those planned results, setting up clear measurement markers – baselines, indicators (quantitative and qualitative), and targets</a:t>
            </a:r>
          </a:p>
          <a:p>
            <a:pPr marL="171450" indent="-171450">
              <a:buFontTx/>
              <a:buChar char="-"/>
            </a:pPr>
            <a:r>
              <a:rPr lang="en-US" sz="1000" dirty="0"/>
              <a:t>And the whole premise of RBM is that throughout management of processes we are continually checking against these </a:t>
            </a:r>
          </a:p>
          <a:p>
            <a:pPr marL="171450" indent="-171450">
              <a:buFontTx/>
              <a:buChar char="-"/>
            </a:pPr>
            <a:r>
              <a:rPr lang="en-US" sz="1000" dirty="0"/>
              <a:t>If we are not connecting RBM framing of our CP down to our partnerships and partnership management, then we are not getting the M of RBM</a:t>
            </a:r>
          </a:p>
        </p:txBody>
      </p:sp>
      <p:sp>
        <p:nvSpPr>
          <p:cNvPr id="4" name="Slide Number Placeholder 3"/>
          <p:cNvSpPr>
            <a:spLocks noGrp="1"/>
          </p:cNvSpPr>
          <p:nvPr>
            <p:ph type="sldNum" sz="quarter" idx="10"/>
          </p:nvPr>
        </p:nvSpPr>
        <p:spPr/>
        <p:txBody>
          <a:bodyPr/>
          <a:lstStyle/>
          <a:p>
            <a:fld id="{61DDD918-3330-4C60-A2DB-2DE705F645F3}" type="slidenum">
              <a:rPr lang="en-US" smtClean="0"/>
              <a:t>5</a:t>
            </a:fld>
            <a:endParaRPr lang="en-US"/>
          </a:p>
        </p:txBody>
      </p:sp>
    </p:spTree>
    <p:extLst>
      <p:ext uri="{BB962C8B-B14F-4D97-AF65-F5344CB8AC3E}">
        <p14:creationId xmlns:p14="http://schemas.microsoft.com/office/powerpoint/2010/main" val="22619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key questions in choosing indicators; </a:t>
            </a:r>
            <a:endParaRPr lang="en-GB"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hierarchies of indicators and sources &amp; exercise</a:t>
            </a:r>
            <a:endParaRPr lang="en-GB"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from monitoring questions to types of indicators to methods/sources &amp; exercise</a:t>
            </a:r>
            <a:endParaRPr lang="en-GB"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qualitative indicators, challenges &amp; examples</a:t>
            </a:r>
            <a:r>
              <a:rPr lang="en-GB" sz="1050" kern="1200" dirty="0">
                <a:solidFill>
                  <a:schemeClr val="tx1"/>
                </a:solidFill>
                <a:effectLst/>
                <a:latin typeface="+mn-lt"/>
                <a:ea typeface="+mn-ea"/>
                <a:cs typeface="+mn-cs"/>
              </a:rPr>
              <a:t> </a:t>
            </a:r>
            <a:r>
              <a:rPr lang="en-GB" dirty="0">
                <a:effectLst/>
              </a:rPr>
              <a:t> </a:t>
            </a:r>
            <a:r>
              <a:rPr lang="en-GB" sz="105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Trying to higher than input level monitoring.  </a:t>
            </a:r>
          </a:p>
          <a:p>
            <a:r>
              <a:rPr lang="en-GB" sz="1200" kern="1200" dirty="0">
                <a:solidFill>
                  <a:schemeClr val="tx1"/>
                </a:solidFill>
                <a:effectLst/>
                <a:latin typeface="+mn-lt"/>
                <a:ea typeface="+mn-ea"/>
                <a:cs typeface="+mn-cs"/>
              </a:rPr>
              <a:t>How to get to measurement of behaviour change</a:t>
            </a:r>
          </a:p>
          <a:p>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15</a:t>
            </a:fld>
            <a:endParaRPr lang="en-GB" dirty="0"/>
          </a:p>
        </p:txBody>
      </p:sp>
    </p:spTree>
    <p:extLst>
      <p:ext uri="{BB962C8B-B14F-4D97-AF65-F5344CB8AC3E}">
        <p14:creationId xmlns:p14="http://schemas.microsoft.com/office/powerpoint/2010/main" val="372457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indicators and for high frequency reporting, the activity output indicators are the critical ones for partner reporting.  </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18</a:t>
            </a:fld>
            <a:endParaRPr lang="en-GB" dirty="0"/>
          </a:p>
        </p:txBody>
      </p:sp>
    </p:spTree>
    <p:extLst>
      <p:ext uri="{BB962C8B-B14F-4D97-AF65-F5344CB8AC3E}">
        <p14:creationId xmlns:p14="http://schemas.microsoft.com/office/powerpoint/2010/main" val="54067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indicators and for high frequency reporting, the activity output indicators are the critical ones for partner reporting.  </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19</a:t>
            </a:fld>
            <a:endParaRPr lang="en-GB" dirty="0"/>
          </a:p>
        </p:txBody>
      </p:sp>
    </p:spTree>
    <p:extLst>
      <p:ext uri="{BB962C8B-B14F-4D97-AF65-F5344CB8AC3E}">
        <p14:creationId xmlns:p14="http://schemas.microsoft.com/office/powerpoint/2010/main" val="93880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indicators and for high frequency reporting, the activity output indicators are the critical ones for partner reporting.  </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21</a:t>
            </a:fld>
            <a:endParaRPr lang="en-GB" dirty="0"/>
          </a:p>
        </p:txBody>
      </p:sp>
    </p:spTree>
    <p:extLst>
      <p:ext uri="{BB962C8B-B14F-4D97-AF65-F5344CB8AC3E}">
        <p14:creationId xmlns:p14="http://schemas.microsoft.com/office/powerpoint/2010/main" val="23693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Documenting terms and quality standards </a:t>
            </a:r>
            <a:r>
              <a:rPr lang="en-GB" dirty="0"/>
              <a:t>– framing the indicator</a:t>
            </a:r>
            <a:r>
              <a:rPr lang="en-GB" baseline="0" dirty="0"/>
              <a:t> in a plan is just the beginning.  We need to ensure that we have a </a:t>
            </a:r>
            <a:r>
              <a:rPr lang="en-GB" b="1" baseline="0" dirty="0"/>
              <a:t>common working d</a:t>
            </a:r>
            <a:r>
              <a:rPr lang="en-GB" b="1" dirty="0"/>
              <a:t>efinition</a:t>
            </a:r>
            <a:r>
              <a:rPr lang="en-GB" dirty="0"/>
              <a:t>, within the CO for anyone using, interpreting</a:t>
            </a:r>
            <a:r>
              <a:rPr lang="en-GB" baseline="0" dirty="0"/>
              <a:t>, analysis the data, and with </a:t>
            </a:r>
            <a:r>
              <a:rPr lang="en-GB" dirty="0"/>
              <a:t> implementing partners.  (In humanitarian response, the same common definitions should be established at cluster level).   Defining terms includes thing like: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Defining what part of the event that is measured, e.g. children “participating”, “receiving”, “attending”.  What counts as participating?</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Defining the quality dimensions of the event measured, e.g. what does it mean for a child to receive psychosocial support?  Are there specific dimensions required.  Defining quality standards/dimensions in an indicator is an opportunity to get at the quality of programming ; a reference for later field monitoring and an entry point to engagement with partners around quality of programming, how to support it and what is constraining quality</a:t>
            </a:r>
          </a:p>
          <a:p>
            <a:endParaRPr lang="en-US" dirty="0"/>
          </a:p>
          <a:p>
            <a:pPr marL="171450" indent="-171450">
              <a:buFont typeface="Arial" panose="020B0604020202020204" pitchFamily="34" charset="0"/>
              <a:buChar char="•"/>
            </a:pPr>
            <a:r>
              <a:rPr lang="en-US" dirty="0"/>
              <a:t>In addition, there are qualitative dimensions</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23</a:t>
            </a:fld>
            <a:endParaRPr lang="en-GB" dirty="0"/>
          </a:p>
        </p:txBody>
      </p:sp>
    </p:spTree>
    <p:extLst>
      <p:ext uri="{BB962C8B-B14F-4D97-AF65-F5344CB8AC3E}">
        <p14:creationId xmlns:p14="http://schemas.microsoft.com/office/powerpoint/2010/main" val="75092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Issues to draw out:</a:t>
            </a:r>
          </a:p>
          <a:p>
            <a:endParaRPr lang="en-US" dirty="0"/>
          </a:p>
          <a:p>
            <a:r>
              <a:rPr lang="en-US" dirty="0"/>
              <a:t>Importance of </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24</a:t>
            </a:fld>
            <a:endParaRPr lang="en-GB" dirty="0"/>
          </a:p>
        </p:txBody>
      </p:sp>
    </p:spTree>
    <p:extLst>
      <p:ext uri="{BB962C8B-B14F-4D97-AF65-F5344CB8AC3E}">
        <p14:creationId xmlns:p14="http://schemas.microsoft.com/office/powerpoint/2010/main" val="3285683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After getting results and targets</a:t>
            </a:r>
            <a:r>
              <a:rPr lang="en-US" baseline="0" dirty="0"/>
              <a:t> right, the next challenge is indicators.</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Generally indicators should measure one distinct thing or a very specifically defined standard package.   </a:t>
            </a:r>
            <a:r>
              <a:rPr lang="en-US" b="0" baseline="0" dirty="0"/>
              <a:t>Formulating composite indicators referring to a package of interventions requires careful attention to how it will be measured and aggregated – i.e. </a:t>
            </a:r>
            <a:r>
              <a:rPr lang="en-US" sz="1200" b="0" kern="1200" baseline="0" dirty="0">
                <a:solidFill>
                  <a:schemeClr val="tx1"/>
                </a:solidFill>
                <a:effectLst/>
                <a:latin typeface="+mn-lt"/>
                <a:ea typeface="+mn-ea"/>
                <a:cs typeface="+mn-cs"/>
              </a:rPr>
              <a:t>i</a:t>
            </a:r>
            <a:r>
              <a:rPr lang="en-US" sz="1200" b="0" kern="1200" dirty="0">
                <a:solidFill>
                  <a:schemeClr val="tx1"/>
                </a:solidFill>
                <a:effectLst/>
                <a:latin typeface="+mn-lt"/>
                <a:ea typeface="+mn-ea"/>
                <a:cs typeface="+mn-cs"/>
              </a:rPr>
              <a:t>s the implementation of the different outputs delivered in an agreed standard package that all partners will implement in the same way (e.g. a standard combined </a:t>
            </a:r>
            <a:r>
              <a:rPr lang="en-US" sz="1200" kern="1200" dirty="0">
                <a:solidFill>
                  <a:schemeClr val="tx1"/>
                </a:solidFill>
                <a:effectLst/>
                <a:latin typeface="+mn-lt"/>
                <a:ea typeface="+mn-ea"/>
                <a:cs typeface="+mn-cs"/>
              </a:rPr>
              <a:t>dose of micronutrients; a standard hygiene package; a standard school WASH facilities) – the ‘package’ or “standard” should be clearly defined in a footnote.  If the package is not tied and delivered as one, CO should separate (e.g. </a:t>
            </a:r>
            <a:r>
              <a:rPr lang="en-GB" sz="1200" kern="1200" dirty="0">
                <a:solidFill>
                  <a:schemeClr val="tx1"/>
                </a:solidFill>
                <a:effectLst/>
                <a:latin typeface="+mn-lt"/>
                <a:ea typeface="+mn-ea"/>
                <a:cs typeface="+mn-cs"/>
              </a:rPr>
              <a:t>pregnant and lactating women having access to micronutrients, receive psychosocial support and are reached with relevant information about nutrition, should be separated as 3</a:t>
            </a:r>
            <a:r>
              <a:rPr lang="en-US" baseline="0" dirty="0"/>
              <a:t>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Clarification of terms </a:t>
            </a:r>
            <a:r>
              <a:rPr lang="en-GB" dirty="0"/>
              <a:t>– framing the indicator</a:t>
            </a:r>
            <a:r>
              <a:rPr lang="en-GB" baseline="0" dirty="0"/>
              <a:t> in a plan is just the beginning.  We need to ensure that we have a </a:t>
            </a:r>
            <a:r>
              <a:rPr lang="en-GB" b="1" baseline="0" dirty="0"/>
              <a:t>common working d</a:t>
            </a:r>
            <a:r>
              <a:rPr lang="en-GB" b="1" dirty="0"/>
              <a:t>efinition</a:t>
            </a:r>
            <a:r>
              <a:rPr lang="en-GB" dirty="0"/>
              <a:t>, within the CO for anyone using, interpreting</a:t>
            </a:r>
            <a:r>
              <a:rPr lang="en-GB" baseline="0" dirty="0"/>
              <a:t>, analysis the data, and with </a:t>
            </a:r>
            <a:r>
              <a:rPr lang="en-GB" dirty="0"/>
              <a:t> implementing partners.  (In humanitarian response, the same common definitions should be established at cluster level).   Defining terms includes thing like:</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Defining what part of the event that is measured, e.g. children “participating”, “receiving”, “attending”.  What counts as participating?</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Defining the quality dimensions of the event measured, e.g. what does it mean for a child to receive psychosocial support?  Are there specific dimensions required.  </a:t>
            </a:r>
          </a:p>
          <a:p>
            <a:pPr marL="628650" marR="0" lvl="1"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[click] Defining quality standards/dimensions in an indicator is an opportunity to get at the quality of programming ; a reference for later field monitoring and an entry point to engagement with partners around quality of programming, how to support it and what is constraining quality</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A6972117-0618-4207-8F35-60A42CC7B5FE}" type="slidenum">
              <a:rPr lang="en-US" smtClean="0"/>
              <a:t>27</a:t>
            </a:fld>
            <a:endParaRPr lang="en-US"/>
          </a:p>
        </p:txBody>
      </p:sp>
    </p:spTree>
    <p:extLst>
      <p:ext uri="{BB962C8B-B14F-4D97-AF65-F5344CB8AC3E}">
        <p14:creationId xmlns:p14="http://schemas.microsoft.com/office/powerpoint/2010/main" val="346930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For UNICEF and especially where we have ongoing humanitarian response, we have a complex series of planning processes, at each level requiring us to articulate different levels of problem analysis and results hierarchies.</a:t>
            </a:r>
          </a:p>
          <a:p>
            <a:r>
              <a:rPr lang="en-US" sz="1000" dirty="0"/>
              <a:t>Globally we all start with the macro reference of the SDGs, Sendai, and the Paris Climate commitments and for UNICEF, the Strategic Plan.</a:t>
            </a:r>
          </a:p>
          <a:p>
            <a:r>
              <a:rPr lang="en-US" sz="1000" dirty="0"/>
              <a:t>At country level, we engage and support problem analysis and defining expected outcomes and contributing outputs in National planning processes, and then more directly as member of the UNCT and HCT in articulating the UNDAF and the HRP or Refugee Response Plan (RRP)</a:t>
            </a:r>
          </a:p>
          <a:p>
            <a:r>
              <a:rPr lang="en-US" sz="1000" dirty="0"/>
              <a:t>As UNICEF we work with partners to frame our CPD and then humanitarian response plans which are represented externally in the HAC </a:t>
            </a:r>
          </a:p>
          <a:p>
            <a:r>
              <a:rPr lang="en-US" sz="1000" dirty="0"/>
              <a:t>Then as UNICEF we have the great opportunity of bringing some coherence across development and humanitarian programming in the </a:t>
            </a:r>
            <a:r>
              <a:rPr lang="en-US" sz="1000" dirty="0" err="1"/>
              <a:t>Programme</a:t>
            </a:r>
            <a:r>
              <a:rPr lang="en-US" sz="1000" dirty="0"/>
              <a:t> Strategy Notes which can and should articulate how specific humanitarian outputs nest in with development results; and similarly the output work plans should connect in some coherence across related outcomes</a:t>
            </a:r>
          </a:p>
          <a:p>
            <a:r>
              <a:rPr lang="en-US" sz="1000" dirty="0"/>
              <a:t>All of this is then the framing within which sit our partnership agreements – PCAs and SSFAs.</a:t>
            </a:r>
          </a:p>
          <a:p>
            <a:r>
              <a:rPr lang="en-US" sz="1000" dirty="0"/>
              <a:t>The big messages about this picture are (a) the complexity of results chains; (be) the critical roll that the PSNs and especially the work plans play in bringing coherences across these results chains, and (c) the realization if we are not connecting the results of PDs back up to work plans, we lose our compass.  </a:t>
            </a:r>
          </a:p>
          <a:p>
            <a:r>
              <a:rPr lang="en-US" sz="1000" dirty="0" err="1"/>
              <a:t>Programme</a:t>
            </a:r>
            <a:r>
              <a:rPr lang="en-US" sz="1000" dirty="0"/>
              <a:t> Documents and partner reporting must be set up to allow us to connect the results achieved with partners back up to work plan results.</a:t>
            </a:r>
          </a:p>
          <a:p>
            <a:endParaRPr lang="en-US" sz="1000" dirty="0"/>
          </a:p>
          <a:p>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6</a:t>
            </a:fld>
            <a:endParaRPr lang="en-GB" dirty="0"/>
          </a:p>
        </p:txBody>
      </p:sp>
    </p:spTree>
    <p:extLst>
      <p:ext uri="{BB962C8B-B14F-4D97-AF65-F5344CB8AC3E}">
        <p14:creationId xmlns:p14="http://schemas.microsoft.com/office/powerpoint/2010/main" val="51743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It is important that we understand in these results chains what we are trying to achieve when we talk about connecting humanitarian and development results.    Our partnerships with CSOs are not always just about humanitarian results and/or development results so it </a:t>
            </a:r>
            <a:r>
              <a:rPr lang="en-US" sz="1000" dirty="0" err="1"/>
              <a:t>iis</a:t>
            </a:r>
            <a:r>
              <a:rPr lang="en-US" sz="1000" dirty="0"/>
              <a:t> </a:t>
            </a:r>
            <a:r>
              <a:rPr lang="en-US" sz="1000" dirty="0" err="1"/>
              <a:t>mportant</a:t>
            </a:r>
            <a:r>
              <a:rPr lang="en-US" sz="1000" dirty="0"/>
              <a:t> how we design and manage these connections.</a:t>
            </a:r>
          </a:p>
          <a:p>
            <a:endParaRPr lang="en-US" sz="1000" dirty="0"/>
          </a:p>
          <a:p>
            <a:r>
              <a:rPr lang="en-US" sz="1000" dirty="0"/>
              <a:t>The scope of humanitarian action is an important reference.  This is necessary </a:t>
            </a:r>
            <a:r>
              <a:rPr lang="en-US" sz="1000" dirty="0" err="1"/>
              <a:t>inpart</a:t>
            </a:r>
            <a:r>
              <a:rPr lang="en-US" sz="1000" dirty="0"/>
              <a:t> because of donor funding channels which separate out ORE, and in part because humanitarian action is defined also by adherence to humanitarian principles which create a wider space protected in international humanitarian law to enable us to reach according to need (</a:t>
            </a:r>
            <a:r>
              <a:rPr lang="en-US" sz="1000" dirty="0" err="1"/>
              <a:t>humanitanity</a:t>
            </a:r>
            <a:r>
              <a:rPr lang="en-US" sz="1000" dirty="0"/>
              <a:t>), regardless of political agendas (independence, impartiality) and ……</a:t>
            </a:r>
          </a:p>
          <a:p>
            <a:endParaRPr lang="en-US" sz="1000" dirty="0"/>
          </a:p>
          <a:p>
            <a:r>
              <a:rPr lang="en-US" sz="1000" dirty="0"/>
              <a:t>The definition of scope of humanitarian action is not however a narrow life saving response.  Ref the definition in the CHS “actions to save lives, alleviate….”</a:t>
            </a:r>
          </a:p>
          <a:p>
            <a:endParaRPr lang="en-US" sz="1000" dirty="0"/>
          </a:p>
          <a:p>
            <a:r>
              <a:rPr lang="en-US" sz="1000" dirty="0"/>
              <a:t>The General Assembly also firmly establishes that humanitarian action should contribute to resilience of communities </a:t>
            </a:r>
          </a:p>
          <a:p>
            <a:endParaRPr lang="en-US" sz="1000" dirty="0"/>
          </a:p>
          <a:p>
            <a:r>
              <a:rPr lang="en-US" sz="1000" dirty="0"/>
              <a:t>We typically articulate our humanitarian response plans at an upper level of humanitarian outputs framed in terms of results for children and their families and so we often do not articulate to the outside world what we are often doing anyway that is contributing to community and social service system strengthening – and these are the results that should and do link to development agendas.</a:t>
            </a:r>
          </a:p>
          <a:p>
            <a:endParaRPr lang="en-US" sz="1000" dirty="0"/>
          </a:p>
          <a:p>
            <a:r>
              <a:rPr lang="en-US" sz="1000" dirty="0"/>
              <a:t>For example, the humanitarian output might be about number of children admitted to therapeutic feeding </a:t>
            </a:r>
            <a:r>
              <a:rPr lang="en-US" sz="1000" dirty="0" err="1"/>
              <a:t>programmes</a:t>
            </a:r>
            <a:r>
              <a:rPr lang="en-US" sz="1000" dirty="0"/>
              <a:t>, but to achieve that, we are also supporting training of national actors in CMAM and supporting establishment of screening systems.</a:t>
            </a:r>
          </a:p>
          <a:p>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7</a:t>
            </a:fld>
            <a:endParaRPr lang="en-GB" dirty="0"/>
          </a:p>
        </p:txBody>
      </p:sp>
    </p:spTree>
    <p:extLst>
      <p:ext uri="{BB962C8B-B14F-4D97-AF65-F5344CB8AC3E}">
        <p14:creationId xmlns:p14="http://schemas.microsoft.com/office/powerpoint/2010/main" val="26871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humanitarian response planning hierarchies, at the top we are articulating the strategic outcomes in relation to people in the HRP.</a:t>
            </a:r>
          </a:p>
          <a:p>
            <a:r>
              <a:rPr lang="en-US" dirty="0"/>
              <a:t>In the HAC we articulate HAC </a:t>
            </a:r>
            <a:r>
              <a:rPr lang="en-US" dirty="0" err="1"/>
              <a:t>programme</a:t>
            </a:r>
            <a:r>
              <a:rPr lang="en-US" dirty="0"/>
              <a:t> targets again framed as results for people, children and their families.  (and we then translate the HAC results into humanitarian outputs in the CP structure in VISION, and then in our workplans.</a:t>
            </a:r>
          </a:p>
          <a:p>
            <a:r>
              <a:rPr lang="en-US" dirty="0"/>
              <a:t>And the ingredient that gives us the connection to development is more often the contributing results that define HOW we are implementing the </a:t>
            </a:r>
            <a:r>
              <a:rPr lang="en-US" dirty="0" err="1"/>
              <a:t>programme</a:t>
            </a:r>
            <a:r>
              <a:rPr lang="en-US" dirty="0"/>
              <a:t>.  </a:t>
            </a:r>
          </a:p>
          <a:p>
            <a:r>
              <a:rPr lang="en-US" dirty="0"/>
              <a:t>At and IA level and as UNICEF, clarifying how we articulate these results AND then how we monitoring against them is still a work in progress that is not supported very well in our systems</a:t>
            </a:r>
          </a:p>
          <a:p>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8</a:t>
            </a:fld>
            <a:endParaRPr lang="en-GB" dirty="0"/>
          </a:p>
        </p:txBody>
      </p:sp>
    </p:spTree>
    <p:extLst>
      <p:ext uri="{BB962C8B-B14F-4D97-AF65-F5344CB8AC3E}">
        <p14:creationId xmlns:p14="http://schemas.microsoft.com/office/powerpoint/2010/main" val="255564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we fit these humanitarian results chains into development results chains, the really important part of making the humanitarian development nexus is likely in the detail.</a:t>
            </a:r>
          </a:p>
          <a:p>
            <a:endParaRPr lang="en-US" dirty="0"/>
          </a:p>
          <a:p>
            <a:r>
              <a:rPr lang="en-US" dirty="0"/>
              <a:t>At IA level and with donors the focus in on key elements of the process – the joined needs analysis, the definition of collective outcomes and the joint M&amp;E</a:t>
            </a:r>
            <a:r>
              <a:rPr lang="en-GB" dirty="0"/>
              <a:t> of collective outcomes.   Good practice in how this is done is really still being developed and Sudan is one of the adventurers in this area.</a:t>
            </a:r>
          </a:p>
          <a:p>
            <a:endParaRPr lang="en-US" dirty="0"/>
          </a:p>
          <a:p>
            <a:r>
              <a:rPr lang="en-US" dirty="0"/>
              <a:t>F</a:t>
            </a:r>
            <a:r>
              <a:rPr lang="en-GB" dirty="0"/>
              <a:t>or UNICEF, in the process of the SP development, based on multiple studies on current practice, we defined the programme strategies that seem most critical to linking our humanitarian and development efforts.  They are</a:t>
            </a:r>
          </a:p>
          <a:p>
            <a:pPr marL="171450" indent="-171450">
              <a:buFontTx/>
              <a:buChar char="-"/>
            </a:pPr>
            <a:r>
              <a:rPr lang="en-GB" dirty="0"/>
              <a:t>All of our work in system strengthening across the sectors, both national and local systems abut also the connections with community-based systems</a:t>
            </a:r>
          </a:p>
          <a:p>
            <a:pPr marL="171450" indent="-171450">
              <a:buFontTx/>
              <a:buChar char="-"/>
            </a:pPr>
            <a:r>
              <a:rPr lang="en-US" dirty="0"/>
              <a:t>the connection between social protection systems and humanitarian cash-based programming</a:t>
            </a:r>
          </a:p>
          <a:p>
            <a:pPr marL="171450" indent="-171450">
              <a:buFontTx/>
              <a:buChar char="-"/>
            </a:pPr>
            <a:r>
              <a:rPr lang="en-US" dirty="0"/>
              <a:t>And the potential to connect the work we do in community engagement and C4D with the efforts in accountability to affected populations in humanitarian response.  </a:t>
            </a:r>
          </a:p>
        </p:txBody>
      </p:sp>
      <p:sp>
        <p:nvSpPr>
          <p:cNvPr id="4" name="Slide Number Placeholder 3"/>
          <p:cNvSpPr>
            <a:spLocks noGrp="1"/>
          </p:cNvSpPr>
          <p:nvPr>
            <p:ph type="sldNum" sz="quarter" idx="10"/>
          </p:nvPr>
        </p:nvSpPr>
        <p:spPr/>
        <p:txBody>
          <a:bodyPr/>
          <a:lstStyle/>
          <a:p>
            <a:fld id="{1A7138E0-6BCB-468C-AD9B-4AF406229D3E}" type="slidenum">
              <a:rPr lang="en-GB" smtClean="0"/>
              <a:t>9</a:t>
            </a:fld>
            <a:endParaRPr lang="en-GB" dirty="0"/>
          </a:p>
        </p:txBody>
      </p:sp>
    </p:spTree>
    <p:extLst>
      <p:ext uri="{BB962C8B-B14F-4D97-AF65-F5344CB8AC3E}">
        <p14:creationId xmlns:p14="http://schemas.microsoft.com/office/powerpoint/2010/main" val="109836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recapped where partnerships sit within the nesting result hierarchies and we have situated the links between humanitarian and development results hierarchies. </a:t>
            </a:r>
          </a:p>
          <a:p>
            <a:r>
              <a:rPr lang="en-US" dirty="0"/>
              <a:t>Now it is important to look at how we monitor overall and where partner reporting fits in.</a:t>
            </a:r>
          </a:p>
          <a:p>
            <a:r>
              <a:rPr lang="en-US" dirty="0"/>
              <a:t>So we can bring back the visual on the complex nesting results chains, and we can situate these results hierarchies running from localized inputs, activities, and outputs with partners through to national and ultimately global impacts.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can bring up a listing of the common types of data and monitoring systems we know and use in different contexts; again situated more or less at different levels of data collection along a results chain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these different types of monitoring map more or less to implementation monitoring, results monitoring and monitoring the situation of children and women.</a:t>
            </a:r>
          </a:p>
          <a:p>
            <a:endParaRPr lang="en-US" dirty="0"/>
          </a:p>
        </p:txBody>
      </p:sp>
      <p:sp>
        <p:nvSpPr>
          <p:cNvPr id="4" name="Slide Number Placeholder 3"/>
          <p:cNvSpPr>
            <a:spLocks noGrp="1"/>
          </p:cNvSpPr>
          <p:nvPr>
            <p:ph type="sldNum" sz="quarter" idx="10"/>
          </p:nvPr>
        </p:nvSpPr>
        <p:spPr/>
        <p:txBody>
          <a:bodyPr/>
          <a:lstStyle/>
          <a:p>
            <a:fld id="{8166E800-0BBC-4751-BA69-E3803A7EC556}" type="slidenum">
              <a:rPr lang="en-US" smtClean="0"/>
              <a:t>10</a:t>
            </a:fld>
            <a:endParaRPr lang="en-US"/>
          </a:p>
        </p:txBody>
      </p:sp>
    </p:spTree>
    <p:extLst>
      <p:ext uri="{BB962C8B-B14F-4D97-AF65-F5344CB8AC3E}">
        <p14:creationId xmlns:p14="http://schemas.microsoft.com/office/powerpoint/2010/main" val="124437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 reporting fits somewhere between implementation monitoring and results monitoring, depending on how the planned results and indicators are framed and what kind of monitoring by and with implementing partners is undertaken to feed partner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Partner reporting is critical and </a:t>
            </a:r>
            <a:r>
              <a:rPr lang="en-US" dirty="0" err="1"/>
              <a:t>eTools</a:t>
            </a:r>
            <a:r>
              <a:rPr lang="en-US" dirty="0"/>
              <a:t> will help to strengthen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we need to put this in a bigger picture of what we do with partners to support different levels of monitoring,.</a:t>
            </a:r>
          </a:p>
          <a:p>
            <a:endParaRPr lang="en-US" dirty="0"/>
          </a:p>
        </p:txBody>
      </p:sp>
      <p:sp>
        <p:nvSpPr>
          <p:cNvPr id="4" name="Slide Number Placeholder 3"/>
          <p:cNvSpPr>
            <a:spLocks noGrp="1"/>
          </p:cNvSpPr>
          <p:nvPr>
            <p:ph type="sldNum" sz="quarter" idx="10"/>
          </p:nvPr>
        </p:nvSpPr>
        <p:spPr/>
        <p:txBody>
          <a:bodyPr/>
          <a:lstStyle/>
          <a:p>
            <a:fld id="{8166E800-0BBC-4751-BA69-E3803A7EC556}" type="slidenum">
              <a:rPr lang="en-US" smtClean="0"/>
              <a:t>11</a:t>
            </a:fld>
            <a:endParaRPr lang="en-US"/>
          </a:p>
        </p:txBody>
      </p:sp>
    </p:spTree>
    <p:extLst>
      <p:ext uri="{BB962C8B-B14F-4D97-AF65-F5344CB8AC3E}">
        <p14:creationId xmlns:p14="http://schemas.microsoft.com/office/powerpoint/2010/main" val="155099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can step back and look at how the framing of partnerships in </a:t>
            </a:r>
            <a:r>
              <a:rPr lang="en-US" dirty="0" err="1"/>
              <a:t>programme</a:t>
            </a:r>
            <a:r>
              <a:rPr lang="en-US" dirty="0"/>
              <a:t> documents and SSFAs and related partnership management activities, feed into our wider CO monitoring and reporting exercises.</a:t>
            </a:r>
          </a:p>
          <a:p>
            <a:endParaRPr lang="en-US" dirty="0"/>
          </a:p>
          <a:p>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12</a:t>
            </a:fld>
            <a:endParaRPr lang="en-GB" dirty="0"/>
          </a:p>
        </p:txBody>
      </p:sp>
    </p:spTree>
    <p:extLst>
      <p:ext uri="{BB962C8B-B14F-4D97-AF65-F5344CB8AC3E}">
        <p14:creationId xmlns:p14="http://schemas.microsoft.com/office/powerpoint/2010/main" val="303492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briefly and we will come back to this, we can also step back and situate where </a:t>
            </a:r>
            <a:r>
              <a:rPr lang="en-US" dirty="0" err="1"/>
              <a:t>eTools</a:t>
            </a:r>
            <a:r>
              <a:rPr lang="en-US" dirty="0"/>
              <a:t> comes into the RBM cycle.  </a:t>
            </a:r>
          </a:p>
          <a:p>
            <a:r>
              <a:rPr lang="en-US" dirty="0"/>
              <a:t>The bulk of </a:t>
            </a:r>
            <a:r>
              <a:rPr lang="en-US" dirty="0" err="1"/>
              <a:t>eTools</a:t>
            </a:r>
            <a:r>
              <a:rPr lang="en-US" dirty="0"/>
              <a:t> modules focus in on work processes around the implementation and monitoring &amp; reporting elements of RBM</a:t>
            </a:r>
          </a:p>
          <a:p>
            <a:r>
              <a:rPr lang="en-US" dirty="0"/>
              <a:t>The work planning module is to be developed, but already all the modules pull from the CPD results structure from VISION</a:t>
            </a:r>
          </a:p>
          <a:p>
            <a:r>
              <a:rPr lang="en-US" dirty="0"/>
              <a:t>The tools will be helping us follow the logic from macro through to implementation of partnerships</a:t>
            </a:r>
            <a:endParaRPr lang="en-GB" dirty="0"/>
          </a:p>
        </p:txBody>
      </p:sp>
      <p:sp>
        <p:nvSpPr>
          <p:cNvPr id="4" name="Slide Number Placeholder 3"/>
          <p:cNvSpPr>
            <a:spLocks noGrp="1"/>
          </p:cNvSpPr>
          <p:nvPr>
            <p:ph type="sldNum" sz="quarter" idx="10"/>
          </p:nvPr>
        </p:nvSpPr>
        <p:spPr/>
        <p:txBody>
          <a:bodyPr/>
          <a:lstStyle/>
          <a:p>
            <a:fld id="{1A7138E0-6BCB-468C-AD9B-4AF406229D3E}" type="slidenum">
              <a:rPr lang="en-GB" smtClean="0"/>
              <a:t>13</a:t>
            </a:fld>
            <a:endParaRPr lang="en-GB" dirty="0"/>
          </a:p>
        </p:txBody>
      </p:sp>
    </p:spTree>
    <p:extLst>
      <p:ext uri="{BB962C8B-B14F-4D97-AF65-F5344CB8AC3E}">
        <p14:creationId xmlns:p14="http://schemas.microsoft.com/office/powerpoint/2010/main" val="417098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4343"/>
            <a:ext cx="9144000" cy="2145620"/>
          </a:xfrm>
          <a:prstGeom prst="rect">
            <a:avLst/>
          </a:prstGeo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292001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268"/>
            <a:ext cx="10515600" cy="1325563"/>
          </a:xfrm>
          <a:prstGeom prst="rect">
            <a:avLst/>
          </a:prstGeom>
        </p:spPr>
        <p:txBody>
          <a:bodyPr anchor="ct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822437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64343"/>
            <a:ext cx="2628900" cy="481262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364343"/>
            <a:ext cx="7734300" cy="48126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2042694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569387" y="6356349"/>
            <a:ext cx="2743200" cy="365125"/>
          </a:xfrm>
        </p:spPr>
        <p:txBody>
          <a:bodyPr/>
          <a:lstStyle/>
          <a:p>
            <a:fld id="{20E72F2D-B2AC-6244-8A61-4DB2981BEBB5}" type="slidenum">
              <a:rPr lang="en-US" smtClean="0">
                <a:solidFill>
                  <a:prstClr val="black"/>
                </a:solidFill>
              </a:rPr>
              <a:pPr/>
              <a:t>‹#›</a:t>
            </a:fld>
            <a:endParaRPr lang="en-US" dirty="0">
              <a:solidFill>
                <a:prstClr val="black"/>
              </a:solidFill>
            </a:endParaRPr>
          </a:p>
        </p:txBody>
      </p:sp>
      <p:sp>
        <p:nvSpPr>
          <p:cNvPr id="6" name="Rectangle 2"/>
          <p:cNvSpPr>
            <a:spLocks noChangeArrowheads="1"/>
          </p:cNvSpPr>
          <p:nvPr userDrawn="1"/>
        </p:nvSpPr>
        <p:spPr bwMode="auto">
          <a:xfrm>
            <a:off x="1" y="1595"/>
            <a:ext cx="12199896" cy="914400"/>
          </a:xfrm>
          <a:prstGeom prst="rect">
            <a:avLst/>
          </a:prstGeom>
          <a:solidFill>
            <a:srgbClr val="0099FF"/>
          </a:solidFill>
          <a:ln w="9525">
            <a:noFill/>
            <a:miter lim="800000"/>
            <a:headEnd/>
            <a:tailEnd/>
          </a:ln>
        </p:spPr>
        <p:txBody>
          <a:bodyPr wrap="none" anchor="ctr">
            <a:prstTxWarp prst="textNoShape">
              <a:avLst/>
            </a:prstTxWarp>
          </a:bodyPr>
          <a:lstStyle/>
          <a:p>
            <a:pPr defTabSz="457200"/>
            <a:endParaRPr lang="en-US" sz="1800" dirty="0">
              <a:solidFill>
                <a:prstClr val="black"/>
              </a:solidFill>
            </a:endParaRPr>
          </a:p>
        </p:txBody>
      </p:sp>
      <p:sp>
        <p:nvSpPr>
          <p:cNvPr id="9" name="Text Placeholder 10"/>
          <p:cNvSpPr>
            <a:spLocks noGrp="1"/>
          </p:cNvSpPr>
          <p:nvPr>
            <p:ph type="body" sz="quarter" idx="14"/>
          </p:nvPr>
        </p:nvSpPr>
        <p:spPr>
          <a:xfrm>
            <a:off x="575032" y="2368550"/>
            <a:ext cx="9866489" cy="3492500"/>
          </a:xfrm>
          <a:prstGeom prst="rect">
            <a:avLst/>
          </a:prstGeom>
        </p:spPr>
        <p:txBody>
          <a:bodyPr vert="horz"/>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10" name="Text Placeholder 11"/>
          <p:cNvSpPr>
            <a:spLocks noGrp="1"/>
          </p:cNvSpPr>
          <p:nvPr>
            <p:ph type="body" sz="quarter" idx="15" hasCustomPrompt="1"/>
          </p:nvPr>
        </p:nvSpPr>
        <p:spPr>
          <a:xfrm>
            <a:off x="569387" y="1660533"/>
            <a:ext cx="10606616" cy="696912"/>
          </a:xfrm>
          <a:prstGeom prst="rect">
            <a:avLst/>
          </a:prstGeom>
        </p:spPr>
        <p:txBody>
          <a:bodyPr vert="horz"/>
          <a:lstStyle>
            <a:lvl1pPr marL="0">
              <a:spcBef>
                <a:spcPts val="0"/>
              </a:spcBef>
              <a:buFontTx/>
              <a:buNone/>
              <a:defRPr sz="2800" b="1">
                <a:latin typeface="Arial"/>
                <a:cs typeface="Arial"/>
              </a:defRPr>
            </a:lvl1pPr>
            <a:lvl2pPr marL="0">
              <a:spcBef>
                <a:spcPts val="0"/>
              </a:spcBef>
              <a:buFontTx/>
              <a:buNone/>
              <a:defRPr sz="2800" b="1">
                <a:latin typeface="Arial"/>
                <a:cs typeface="Arial"/>
              </a:defRPr>
            </a:lvl2pPr>
            <a:lvl3pPr marL="0">
              <a:spcBef>
                <a:spcPts val="0"/>
              </a:spcBef>
              <a:buFontTx/>
              <a:buNone/>
              <a:defRPr sz="2800" b="1">
                <a:latin typeface="Arial"/>
                <a:cs typeface="Arial"/>
              </a:defRPr>
            </a:lvl3pPr>
            <a:lvl4pPr marL="0">
              <a:spcBef>
                <a:spcPts val="0"/>
              </a:spcBef>
              <a:buFontTx/>
              <a:buNone/>
              <a:defRPr sz="2800" b="1">
                <a:latin typeface="Arial"/>
                <a:cs typeface="Arial"/>
              </a:defRPr>
            </a:lvl4pPr>
            <a:lvl5pPr marL="0">
              <a:spcBef>
                <a:spcPts val="0"/>
              </a:spcBef>
              <a:buFontTx/>
              <a:buNone/>
              <a:defRPr sz="2800" b="1">
                <a:latin typeface="Arial"/>
                <a:cs typeface="Arial"/>
              </a:defRPr>
            </a:lvl5pPr>
          </a:lstStyle>
          <a:p>
            <a:pPr lvl="0"/>
            <a:r>
              <a:rPr lang="en-US" dirty="0"/>
              <a:t>Click to add subtitle</a:t>
            </a:r>
          </a:p>
        </p:txBody>
      </p:sp>
      <p:sp>
        <p:nvSpPr>
          <p:cNvPr id="11" name="Title 1">
            <a:extLst>
              <a:ext uri="{FF2B5EF4-FFF2-40B4-BE49-F238E27FC236}">
                <a16:creationId xmlns:a16="http://schemas.microsoft.com/office/drawing/2014/main" id="{5C6212D4-C1FC-4F8F-AEEF-31D604F94371}"/>
              </a:ext>
            </a:extLst>
          </p:cNvPr>
          <p:cNvSpPr>
            <a:spLocks noGrp="1"/>
          </p:cNvSpPr>
          <p:nvPr>
            <p:ph type="title"/>
          </p:nvPr>
        </p:nvSpPr>
        <p:spPr>
          <a:xfrm>
            <a:off x="614895" y="1595"/>
            <a:ext cx="10515600" cy="1325563"/>
          </a:xfrm>
          <a:prstGeom prst="rect">
            <a:avLst/>
          </a:prstGeom>
        </p:spPr>
        <p:txBody>
          <a:bodyPr anchor="ct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13932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481" y="0"/>
            <a:ext cx="10515600" cy="1325563"/>
          </a:xfrm>
          <a:prstGeom prst="rect">
            <a:avLst/>
          </a:prstGeom>
        </p:spPr>
        <p:txBody>
          <a:bodyPr anchor="ct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4481"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4481" y="6356350"/>
            <a:ext cx="2743200" cy="365125"/>
          </a:xfrm>
        </p:spPr>
        <p:txBody>
          <a:bodyPr/>
          <a:lstStyle>
            <a:lvl1pPr algn="l">
              <a:defRPr sz="900">
                <a:latin typeface="Arial" panose="020B0604020202020204" pitchFamily="34" charset="0"/>
                <a:cs typeface="Arial" panose="020B0604020202020204" pitchFamily="34" charset="0"/>
              </a:defRPr>
            </a:lvl1p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2298154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1850" y="6368225"/>
            <a:ext cx="2743200" cy="365125"/>
          </a:xfrm>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515536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a:prstGeom prst="rect">
            <a:avLst/>
          </a:prstGeom>
        </p:spPr>
        <p:txBody>
          <a:bodyPr anchor="ct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38200" y="6356349"/>
            <a:ext cx="2743200" cy="365125"/>
          </a:xfrm>
        </p:spPr>
        <p:txBody>
          <a:bodyPr/>
          <a:lstStyle>
            <a:lvl1pPr>
              <a:defRPr sz="900"/>
            </a:lvl1p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759292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6"/>
            <a:ext cx="10515600" cy="1325563"/>
          </a:xfrm>
          <a:prstGeom prst="rect">
            <a:avLst/>
          </a:prstGeom>
        </p:spPr>
        <p:txBody>
          <a:bodyPr anchor="ct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2562092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5811"/>
            <a:ext cx="10515600" cy="1325563"/>
          </a:xfrm>
          <a:prstGeom prst="rect">
            <a:avLst/>
          </a:prstGeom>
        </p:spPr>
        <p:txBody>
          <a:bodyPr anchor="ctr"/>
          <a:lstStyle>
            <a:lvl1pPr>
              <a:defRPr b="1">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a:xfrm>
            <a:off x="838200" y="6374141"/>
            <a:ext cx="2743200" cy="365125"/>
          </a:xfrm>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2243377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43197" y="6356349"/>
            <a:ext cx="2743200" cy="365125"/>
          </a:xfrm>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1988708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49828"/>
            <a:ext cx="3932237" cy="707571"/>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349829"/>
            <a:ext cx="6172200" cy="45112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39788" y="6368225"/>
            <a:ext cx="2743200" cy="365125"/>
          </a:xfrm>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3046855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49828"/>
            <a:ext cx="3932237" cy="707571"/>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49829"/>
            <a:ext cx="6172200" cy="45112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839788" y="6391935"/>
            <a:ext cx="2743200" cy="365125"/>
          </a:xfrm>
        </p:spPr>
        <p:txBody>
          <a:bodyPr/>
          <a:lstStyle/>
          <a:p>
            <a:fld id="{9F487915-AC20-4558-82F6-6FF5BD9F273B}" type="slidenum">
              <a:rPr lang="en-US" smtClean="0"/>
              <a:pPr/>
              <a:t>‹#›</a:t>
            </a:fld>
            <a:endParaRPr lang="en-US" dirty="0"/>
          </a:p>
        </p:txBody>
      </p:sp>
    </p:spTree>
    <p:extLst>
      <p:ext uri="{BB962C8B-B14F-4D97-AF65-F5344CB8AC3E}">
        <p14:creationId xmlns:p14="http://schemas.microsoft.com/office/powerpoint/2010/main" val="3944346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9F487915-AC20-4558-82F6-6FF5BD9F273B}" type="slidenum">
              <a:rPr lang="en-US" smtClean="0"/>
              <a:pPr/>
              <a:t>‹#›</a:t>
            </a:fld>
            <a:endParaRPr lang="en-US" dirty="0"/>
          </a:p>
        </p:txBody>
      </p:sp>
      <p:sp>
        <p:nvSpPr>
          <p:cNvPr id="13" name="Rectangle 2">
            <a:extLst>
              <a:ext uri="{FF2B5EF4-FFF2-40B4-BE49-F238E27FC236}">
                <a16:creationId xmlns:a16="http://schemas.microsoft.com/office/drawing/2014/main" id="{5CC8F405-58D3-4168-A230-D02865223C16}"/>
              </a:ext>
            </a:extLst>
          </p:cNvPr>
          <p:cNvSpPr>
            <a:spLocks noChangeArrowheads="1"/>
          </p:cNvSpPr>
          <p:nvPr userDrawn="1"/>
        </p:nvSpPr>
        <p:spPr bwMode="auto">
          <a:xfrm>
            <a:off x="0" y="0"/>
            <a:ext cx="12192000" cy="1143000"/>
          </a:xfrm>
          <a:prstGeom prst="rect">
            <a:avLst/>
          </a:prstGeom>
          <a:gradFill flip="none" rotWithShape="1">
            <a:gsLst>
              <a:gs pos="0">
                <a:srgbClr val="2F5597"/>
              </a:gs>
              <a:gs pos="100000">
                <a:srgbClr val="0099FF"/>
              </a:gs>
            </a:gsLst>
            <a:lin ang="0" scaled="1"/>
            <a:tileRect/>
          </a:gradFill>
          <a:ln w="9525">
            <a:noFill/>
            <a:miter lim="800000"/>
            <a:headEnd/>
            <a:tailEnd/>
          </a:ln>
        </p:spPr>
        <p:txBody>
          <a:bodyPr wrap="none" anchor="ctr">
            <a:prstTxWarp prst="textNoShape">
              <a:avLst/>
            </a:prstTxWarp>
          </a:bodyPr>
          <a:lstStyle/>
          <a:p>
            <a:endParaRPr lang="en-US" sz="1350" dirty="0"/>
          </a:p>
        </p:txBody>
      </p:sp>
      <p:sp>
        <p:nvSpPr>
          <p:cNvPr id="14" name="Footer Placeholder 3">
            <a:extLst>
              <a:ext uri="{FF2B5EF4-FFF2-40B4-BE49-F238E27FC236}">
                <a16:creationId xmlns:a16="http://schemas.microsoft.com/office/drawing/2014/main" id="{1F0E16F2-F3DA-4047-B5EC-4FD54842E85F}"/>
              </a:ext>
            </a:extLst>
          </p:cNvPr>
          <p:cNvSpPr>
            <a:spLocks noGrp="1"/>
          </p:cNvSpPr>
          <p:nvPr>
            <p:ph type="ftr" sz="quarter" idx="3"/>
          </p:nvPr>
        </p:nvSpPr>
        <p:spPr>
          <a:xfrm>
            <a:off x="8168640" y="6338555"/>
            <a:ext cx="3185160" cy="400711"/>
          </a:xfrm>
          <a:prstGeom prst="rect">
            <a:avLst/>
          </a:prstGeom>
        </p:spPr>
        <p:txBody>
          <a:bodyPr anchor="ctr"/>
          <a:lstStyle>
            <a:lvl1pPr algn="r">
              <a:defRPr sz="9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88195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3200" kern="1200">
          <a:solidFill>
            <a:srgbClr val="00AEEF"/>
          </a:solidFill>
          <a:latin typeface="Arial" panose="020B0604020202020204" pitchFamily="34" charset="0"/>
          <a:ea typeface="+mj-ea"/>
          <a:cs typeface="Arial" panose="020B0604020202020204" pitchFamily="34" charset="0"/>
        </a:defRPr>
      </a:lvl1pPr>
    </p:titleStyle>
    <p:bodyStyle>
      <a:lvl1pPr marL="363538" indent="-363538" algn="l" defTabSz="914400" rtl="0" eaLnBrk="1" latinLnBrk="0" hangingPunct="1">
        <a:lnSpc>
          <a:spcPct val="90000"/>
        </a:lnSpc>
        <a:spcBef>
          <a:spcPts val="1000"/>
        </a:spcBef>
        <a:buClr>
          <a:srgbClr val="C00000"/>
        </a:buClr>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8.png"/><Relationship Id="rId2" Type="http://schemas.openxmlformats.org/officeDocument/2006/relationships/notesSlide" Target="../notesSlides/notesSlide9.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7.PNG"/><Relationship Id="rId5" Type="http://schemas.openxmlformats.org/officeDocument/2006/relationships/diagramQuickStyle" Target="../diagrams/quickStyle4.xm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5.jp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195B5E-D422-48B9-AF1C-492CFA34CABE}"/>
              </a:ext>
            </a:extLst>
          </p:cNvPr>
          <p:cNvPicPr>
            <a:picLocks noChangeAspect="1"/>
          </p:cNvPicPr>
          <p:nvPr/>
        </p:nvPicPr>
        <p:blipFill rotWithShape="1">
          <a:blip r:embed="rId2">
            <a:extLst>
              <a:ext uri="{28A0092B-C50C-407E-A947-70E740481C1C}">
                <a14:useLocalDpi xmlns:a14="http://schemas.microsoft.com/office/drawing/2010/main" val="0"/>
              </a:ext>
            </a:extLst>
          </a:blip>
          <a:srcRect t="18955" r="4498" b="3847"/>
          <a:stretch/>
        </p:blipFill>
        <p:spPr>
          <a:xfrm>
            <a:off x="-302569" y="0"/>
            <a:ext cx="12737737" cy="685074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05" y="5703377"/>
            <a:ext cx="4917156" cy="773247"/>
          </a:xfrm>
          <a:prstGeom prst="rect">
            <a:avLst/>
          </a:prstGeom>
        </p:spPr>
      </p:pic>
      <p:sp>
        <p:nvSpPr>
          <p:cNvPr id="4" name="Title 1"/>
          <p:cNvSpPr txBox="1">
            <a:spLocks/>
          </p:cNvSpPr>
          <p:nvPr/>
        </p:nvSpPr>
        <p:spPr>
          <a:xfrm>
            <a:off x="404063" y="993135"/>
            <a:ext cx="10363200" cy="817996"/>
          </a:xfrm>
          <a:prstGeom prst="rect">
            <a:avLst/>
          </a:prstGeom>
        </p:spPr>
        <p:txBody>
          <a:bodyPr/>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r>
              <a:rPr lang="en-US" sz="4533" b="1" dirty="0">
                <a:solidFill>
                  <a:schemeClr val="bg1"/>
                </a:solidFill>
              </a:rPr>
              <a:t>Strengthening Management for Results</a:t>
            </a:r>
          </a:p>
          <a:p>
            <a:r>
              <a:rPr lang="en-US" sz="4533" b="1" dirty="0">
                <a:solidFill>
                  <a:schemeClr val="bg1"/>
                </a:solidFill>
              </a:rPr>
              <a:t>With </a:t>
            </a:r>
            <a:r>
              <a:rPr lang="en-US" sz="4533" b="1" dirty="0" err="1">
                <a:solidFill>
                  <a:schemeClr val="bg1"/>
                </a:solidFill>
              </a:rPr>
              <a:t>eTools</a:t>
            </a:r>
            <a:r>
              <a:rPr lang="en-US" sz="4533" b="1" dirty="0">
                <a:solidFill>
                  <a:schemeClr val="bg1"/>
                </a:solidFill>
              </a:rPr>
              <a:t> Partner Reporting Portals</a:t>
            </a:r>
            <a:endParaRPr lang="en-US" sz="4533" dirty="0"/>
          </a:p>
        </p:txBody>
      </p:sp>
      <p:sp>
        <p:nvSpPr>
          <p:cNvPr id="5" name="Subtitle 2"/>
          <p:cNvSpPr txBox="1">
            <a:spLocks/>
          </p:cNvSpPr>
          <p:nvPr/>
        </p:nvSpPr>
        <p:spPr>
          <a:xfrm>
            <a:off x="404063" y="2456245"/>
            <a:ext cx="7653387" cy="28270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0099FF"/>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US" sz="2133" dirty="0" err="1">
                <a:solidFill>
                  <a:schemeClr val="bg1"/>
                </a:solidFill>
              </a:rPr>
              <a:t>eTools</a:t>
            </a:r>
            <a:r>
              <a:rPr lang="en-US" sz="2133" dirty="0">
                <a:solidFill>
                  <a:schemeClr val="bg1"/>
                </a:solidFill>
              </a:rPr>
              <a:t> Partner Reporting Portal pilot testing</a:t>
            </a:r>
          </a:p>
        </p:txBody>
      </p:sp>
      <p:sp>
        <p:nvSpPr>
          <p:cNvPr id="6" name="Content Placeholder 2"/>
          <p:cNvSpPr txBox="1">
            <a:spLocks/>
          </p:cNvSpPr>
          <p:nvPr/>
        </p:nvSpPr>
        <p:spPr>
          <a:xfrm>
            <a:off x="404063" y="508962"/>
            <a:ext cx="10972800" cy="473081"/>
          </a:xfrm>
          <a:prstGeom prst="rect">
            <a:avLst/>
          </a:prstGeom>
        </p:spPr>
        <p:txBody>
          <a:bodyPr vert="horz" lIns="121920" tIns="60960" rIns="121920" bIns="60960" rtlCol="0" anchor="ctr"/>
          <a:lstStyle>
            <a:defPPr>
              <a:defRPr lang="en-US"/>
            </a:defPPr>
            <a:lvl1pPr marL="0" indent="0" algn="l" defTabSz="685800" rtl="0" eaLnBrk="1" latinLnBrk="0" hangingPunct="1">
              <a:buNone/>
              <a:defRPr sz="1800" kern="1200">
                <a:solidFill>
                  <a:srgbClr val="FFFFFF"/>
                </a:solidFill>
                <a:latin typeface="+mn-lt"/>
                <a:ea typeface="+mn-ea"/>
                <a:cs typeface="+mn-cs"/>
              </a:defRPr>
            </a:lvl1pPr>
            <a:lvl2pPr marL="342900" algn="l" defTabSz="685800" rtl="0" eaLnBrk="1" latinLnBrk="0" hangingPunct="1">
              <a:defRPr sz="2400" kern="1200">
                <a:solidFill>
                  <a:schemeClr val="tx1"/>
                </a:solidFill>
                <a:latin typeface="+mn-lt"/>
                <a:ea typeface="+mn-ea"/>
                <a:cs typeface="+mn-cs"/>
              </a:defRPr>
            </a:lvl2pPr>
            <a:lvl3pPr marL="685800" algn="l" defTabSz="685800" rtl="0" eaLnBrk="1" latinLnBrk="0" hangingPunct="1">
              <a:defRPr sz="2400" kern="1200">
                <a:solidFill>
                  <a:schemeClr val="tx1"/>
                </a:solidFill>
                <a:latin typeface="+mn-lt"/>
                <a:ea typeface="+mn-ea"/>
                <a:cs typeface="+mn-cs"/>
              </a:defRPr>
            </a:lvl3pPr>
            <a:lvl4pPr marL="1028700" algn="l" defTabSz="685800" rtl="0" eaLnBrk="1" latinLnBrk="0" hangingPunct="1">
              <a:defRPr sz="2400" kern="1200">
                <a:solidFill>
                  <a:schemeClr val="tx1"/>
                </a:solidFill>
                <a:latin typeface="+mn-lt"/>
                <a:ea typeface="+mn-ea"/>
                <a:cs typeface="+mn-cs"/>
              </a:defRPr>
            </a:lvl4pPr>
            <a:lvl5pPr marL="1371600" algn="l" defTabSz="685800" rtl="0" eaLnBrk="1" latinLnBrk="0" hangingPunct="1">
              <a:defRPr sz="24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67" dirty="0">
                <a:latin typeface="Arial" charset="0"/>
                <a:ea typeface="Arial" charset="0"/>
                <a:cs typeface="Arial" charset="0"/>
              </a:rPr>
              <a:t>25 November 2018</a:t>
            </a:r>
            <a:endParaRPr lang="fr-CH" sz="1867" dirty="0">
              <a:latin typeface="Arial" charset="0"/>
              <a:ea typeface="Arial" charset="0"/>
              <a:cs typeface="Arial" charset="0"/>
            </a:endParaRPr>
          </a:p>
        </p:txBody>
      </p:sp>
    </p:spTree>
    <p:extLst>
      <p:ext uri="{BB962C8B-B14F-4D97-AF65-F5344CB8AC3E}">
        <p14:creationId xmlns:p14="http://schemas.microsoft.com/office/powerpoint/2010/main" val="1305946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39412-9A65-4956-84B5-8E5A6254EABB}"/>
              </a:ext>
            </a:extLst>
          </p:cNvPr>
          <p:cNvSpPr txBox="1"/>
          <p:nvPr/>
        </p:nvSpPr>
        <p:spPr>
          <a:xfrm>
            <a:off x="619074" y="1419002"/>
            <a:ext cx="400110" cy="4936648"/>
          </a:xfrm>
          <a:prstGeom prst="rect">
            <a:avLst/>
          </a:prstGeom>
          <a:noFill/>
        </p:spPr>
        <p:txBody>
          <a:bodyPr vert="vert270" wrap="square" rtlCol="0">
            <a:spAutoFit/>
          </a:bodyPr>
          <a:lstStyle/>
          <a:p>
            <a:r>
              <a:rPr lang="en-US" sz="1400" b="1" dirty="0">
                <a:solidFill>
                  <a:schemeClr val="accent1">
                    <a:lumMod val="75000"/>
                  </a:schemeClr>
                </a:solidFill>
              </a:rPr>
              <a:t>Inputs----- Activities ------ Outputs ---  Outcomes ----- Impacts</a:t>
            </a:r>
          </a:p>
        </p:txBody>
      </p:sp>
      <p:sp>
        <p:nvSpPr>
          <p:cNvPr id="15" name="Rectangle: Rounded Corners 14">
            <a:extLst>
              <a:ext uri="{FF2B5EF4-FFF2-40B4-BE49-F238E27FC236}">
                <a16:creationId xmlns:a16="http://schemas.microsoft.com/office/drawing/2014/main" id="{A2B36E01-F11A-4C77-B361-3385BCE7C694}"/>
              </a:ext>
            </a:extLst>
          </p:cNvPr>
          <p:cNvSpPr/>
          <p:nvPr/>
        </p:nvSpPr>
        <p:spPr>
          <a:xfrm>
            <a:off x="6006600" y="4717048"/>
            <a:ext cx="5258224" cy="1550621"/>
          </a:xfrm>
          <a:prstGeom prst="roundRect">
            <a:avLst/>
          </a:prstGeom>
          <a:solidFill>
            <a:schemeClr val="accent4">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dirty="0">
                <a:solidFill>
                  <a:schemeClr val="accent1">
                    <a:lumMod val="75000"/>
                  </a:schemeClr>
                </a:solidFill>
              </a:rPr>
              <a:t>Implementation monitoring</a:t>
            </a:r>
          </a:p>
        </p:txBody>
      </p:sp>
      <p:sp>
        <p:nvSpPr>
          <p:cNvPr id="17" name="Rectangle: Rounded Corners 16">
            <a:extLst>
              <a:ext uri="{FF2B5EF4-FFF2-40B4-BE49-F238E27FC236}">
                <a16:creationId xmlns:a16="http://schemas.microsoft.com/office/drawing/2014/main" id="{5E2A4A24-5F6B-4A6F-9819-6B4B9824C30C}"/>
              </a:ext>
            </a:extLst>
          </p:cNvPr>
          <p:cNvSpPr/>
          <p:nvPr/>
        </p:nvSpPr>
        <p:spPr>
          <a:xfrm>
            <a:off x="6006601" y="2869492"/>
            <a:ext cx="5258222" cy="2361588"/>
          </a:xfrm>
          <a:prstGeom prst="roundRect">
            <a:avLst/>
          </a:prstGeom>
          <a:solidFill>
            <a:schemeClr val="accent4">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dirty="0">
                <a:solidFill>
                  <a:schemeClr val="accent1">
                    <a:lumMod val="75000"/>
                  </a:schemeClr>
                </a:solidFill>
              </a:rPr>
              <a:t>Results </a:t>
            </a:r>
          </a:p>
          <a:p>
            <a:pPr algn="ctr"/>
            <a:r>
              <a:rPr lang="en-US" sz="1200" b="1" dirty="0">
                <a:solidFill>
                  <a:schemeClr val="accent1">
                    <a:lumMod val="75000"/>
                  </a:schemeClr>
                </a:solidFill>
              </a:rPr>
              <a:t>monitoring</a:t>
            </a:r>
          </a:p>
        </p:txBody>
      </p:sp>
      <p:sp>
        <p:nvSpPr>
          <p:cNvPr id="18" name="Rectangle: Rounded Corners 17">
            <a:extLst>
              <a:ext uri="{FF2B5EF4-FFF2-40B4-BE49-F238E27FC236}">
                <a16:creationId xmlns:a16="http://schemas.microsoft.com/office/drawing/2014/main" id="{0E5653A1-9E00-4FE3-8012-F6CC89748260}"/>
              </a:ext>
            </a:extLst>
          </p:cNvPr>
          <p:cNvSpPr/>
          <p:nvPr/>
        </p:nvSpPr>
        <p:spPr>
          <a:xfrm>
            <a:off x="6006602" y="1890661"/>
            <a:ext cx="5258222" cy="1845605"/>
          </a:xfrm>
          <a:prstGeom prst="roundRect">
            <a:avLst/>
          </a:prstGeom>
          <a:solidFill>
            <a:schemeClr val="accent4">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dirty="0">
                <a:solidFill>
                  <a:schemeClr val="accent1">
                    <a:lumMod val="75000"/>
                  </a:schemeClr>
                </a:solidFill>
              </a:rPr>
              <a:t>Situation </a:t>
            </a:r>
          </a:p>
          <a:p>
            <a:pPr algn="ctr"/>
            <a:r>
              <a:rPr lang="en-US" sz="1200" b="1" dirty="0">
                <a:solidFill>
                  <a:schemeClr val="accent1">
                    <a:lumMod val="75000"/>
                  </a:schemeClr>
                </a:solidFill>
              </a:rPr>
              <a:t>monitoring</a:t>
            </a:r>
          </a:p>
        </p:txBody>
      </p:sp>
      <p:sp>
        <p:nvSpPr>
          <p:cNvPr id="19" name="TextBox 18">
            <a:extLst>
              <a:ext uri="{FF2B5EF4-FFF2-40B4-BE49-F238E27FC236}">
                <a16:creationId xmlns:a16="http://schemas.microsoft.com/office/drawing/2014/main" id="{F01373BD-4AD7-474C-B939-50813531B4CD}"/>
              </a:ext>
            </a:extLst>
          </p:cNvPr>
          <p:cNvSpPr txBox="1"/>
          <p:nvPr/>
        </p:nvSpPr>
        <p:spPr>
          <a:xfrm>
            <a:off x="7456464" y="1251863"/>
            <a:ext cx="23147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DATA AND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SYSTEMS/ PROCESSES</a:t>
            </a:r>
          </a:p>
        </p:txBody>
      </p:sp>
      <p:sp>
        <p:nvSpPr>
          <p:cNvPr id="14" name="TextBox 13">
            <a:extLst>
              <a:ext uri="{FF2B5EF4-FFF2-40B4-BE49-F238E27FC236}">
                <a16:creationId xmlns:a16="http://schemas.microsoft.com/office/drawing/2014/main" id="{763D4051-273B-42A9-831A-D4A25F011663}"/>
              </a:ext>
            </a:extLst>
          </p:cNvPr>
          <p:cNvSpPr txBox="1"/>
          <p:nvPr/>
        </p:nvSpPr>
        <p:spPr>
          <a:xfrm>
            <a:off x="1660164" y="1251863"/>
            <a:ext cx="33889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STANDARDS/ STRATEGIES/ PLANS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RESULTS FRAMEWORKS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65B087B-78D1-40A7-A728-EACE85C63A66}"/>
              </a:ext>
            </a:extLst>
          </p:cNvPr>
          <p:cNvSpPr txBox="1"/>
          <p:nvPr/>
        </p:nvSpPr>
        <p:spPr>
          <a:xfrm>
            <a:off x="6699821" y="1990988"/>
            <a:ext cx="4565002" cy="4062651"/>
          </a:xfrm>
          <a:prstGeom prst="rect">
            <a:avLst/>
          </a:prstGeom>
          <a:noFill/>
        </p:spPr>
        <p:txBody>
          <a:bodyPr wrap="square" rtlCol="0">
            <a:spAutoFit/>
          </a:bodyPr>
          <a:lstStyle/>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Large scale national surveys – MICS, DHS</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Big data (social media, remote, CDR)</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Limited coverage statistical surveys – e.g. SMART, localized KAP</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Non-statistical perception surveys &amp; large-scale feedback mechanisms</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Admin data – e.g. HMIS, EMIS</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Programme-specific joint monitoring </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Bottleneck monitoring/analysis</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Partner reporting</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Field monitoring (</a:t>
            </a:r>
            <a:r>
              <a:rPr lang="en-GB" sz="1600" dirty="0" err="1">
                <a:latin typeface="Arial" panose="020B0604020202020204" pitchFamily="34" charset="0"/>
                <a:cs typeface="Arial" panose="020B0604020202020204" pitchFamily="34" charset="0"/>
              </a:rPr>
              <a:t>incl.feedback</a:t>
            </a:r>
            <a:r>
              <a:rPr lang="en-GB" sz="1600" dirty="0">
                <a:latin typeface="Arial" panose="020B0604020202020204" pitchFamily="34" charset="0"/>
                <a:cs typeface="Arial" panose="020B0604020202020204" pitchFamily="34" charset="0"/>
              </a:rPr>
              <a:t> mechanisms)</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Other programme assurance</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Input monitoring (Supplies, HR, $)</a:t>
            </a:r>
          </a:p>
        </p:txBody>
      </p:sp>
      <p:sp>
        <p:nvSpPr>
          <p:cNvPr id="20" name="Title 3">
            <a:extLst>
              <a:ext uri="{FF2B5EF4-FFF2-40B4-BE49-F238E27FC236}">
                <a16:creationId xmlns:a16="http://schemas.microsoft.com/office/drawing/2014/main" id="{F1A3F16C-24D7-4E4E-A218-9AC831B496DE}"/>
              </a:ext>
            </a:extLst>
          </p:cNvPr>
          <p:cNvSpPr>
            <a:spLocks noGrp="1"/>
          </p:cNvSpPr>
          <p:nvPr>
            <p:ph type="title"/>
          </p:nvPr>
        </p:nvSpPr>
        <p:spPr>
          <a:xfrm>
            <a:off x="566239" y="0"/>
            <a:ext cx="11059523" cy="1006475"/>
          </a:xfrm>
        </p:spPr>
        <p:txBody>
          <a:bodyPr>
            <a:normAutofit/>
          </a:bodyPr>
          <a:lstStyle/>
          <a:p>
            <a:r>
              <a:rPr lang="en-US" sz="3200" dirty="0"/>
              <a:t>Partner reporting situated in monitoring processes</a:t>
            </a:r>
          </a:p>
        </p:txBody>
      </p:sp>
      <p:sp>
        <p:nvSpPr>
          <p:cNvPr id="21" name="Rectangle: Rounded Corners 20">
            <a:extLst>
              <a:ext uri="{FF2B5EF4-FFF2-40B4-BE49-F238E27FC236}">
                <a16:creationId xmlns:a16="http://schemas.microsoft.com/office/drawing/2014/main" id="{A944CDBB-899D-4346-8F36-BBC785888F49}"/>
              </a:ext>
            </a:extLst>
          </p:cNvPr>
          <p:cNvSpPr/>
          <p:nvPr/>
        </p:nvSpPr>
        <p:spPr>
          <a:xfrm>
            <a:off x="1548591" y="1727077"/>
            <a:ext cx="2914478" cy="1883412"/>
          </a:xfrm>
          <a:prstGeom prst="roundRect">
            <a:avLst>
              <a:gd name="adj" fmla="val 6609"/>
            </a:avLst>
          </a:prstGeom>
          <a:solidFill>
            <a:srgbClr val="FBFE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Development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Sendai</a:t>
            </a:r>
          </a:p>
        </p:txBody>
      </p:sp>
      <p:sp>
        <p:nvSpPr>
          <p:cNvPr id="22" name="Rectangle: Rounded Corners 21">
            <a:extLst>
              <a:ext uri="{FF2B5EF4-FFF2-40B4-BE49-F238E27FC236}">
                <a16:creationId xmlns:a16="http://schemas.microsoft.com/office/drawing/2014/main" id="{1BD97D8D-F937-4774-AE59-7C338BEE9565}"/>
              </a:ext>
            </a:extLst>
          </p:cNvPr>
          <p:cNvSpPr/>
          <p:nvPr/>
        </p:nvSpPr>
        <p:spPr>
          <a:xfrm>
            <a:off x="1917983" y="2338093"/>
            <a:ext cx="2985967" cy="2008452"/>
          </a:xfrm>
          <a:prstGeom prst="roundRect">
            <a:avLst>
              <a:gd name="adj" fmla="val 5601"/>
            </a:avLst>
          </a:prstGeom>
          <a:solidFill>
            <a:srgbClr val="CC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UNICEF Strategic Plan</a:t>
            </a:r>
          </a:p>
        </p:txBody>
      </p:sp>
      <p:sp>
        <p:nvSpPr>
          <p:cNvPr id="23" name="Rectangle: Rounded Corners 22">
            <a:extLst>
              <a:ext uri="{FF2B5EF4-FFF2-40B4-BE49-F238E27FC236}">
                <a16:creationId xmlns:a16="http://schemas.microsoft.com/office/drawing/2014/main" id="{61405598-3E7B-4607-A849-833AB9DDE590}"/>
              </a:ext>
            </a:extLst>
          </p:cNvPr>
          <p:cNvSpPr/>
          <p:nvPr/>
        </p:nvSpPr>
        <p:spPr>
          <a:xfrm>
            <a:off x="1569361" y="2786989"/>
            <a:ext cx="2894696" cy="1834405"/>
          </a:xfrm>
          <a:prstGeom prst="roundRect">
            <a:avLst>
              <a:gd name="adj" fmla="val 4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National Plans</a:t>
            </a:r>
          </a:p>
        </p:txBody>
      </p:sp>
      <p:sp>
        <p:nvSpPr>
          <p:cNvPr id="24" name="Rectangle: Rounded Corners 23">
            <a:extLst>
              <a:ext uri="{FF2B5EF4-FFF2-40B4-BE49-F238E27FC236}">
                <a16:creationId xmlns:a16="http://schemas.microsoft.com/office/drawing/2014/main" id="{E3116DD6-C73C-41AF-B679-67F832CE84E4}"/>
              </a:ext>
            </a:extLst>
          </p:cNvPr>
          <p:cNvSpPr/>
          <p:nvPr/>
        </p:nvSpPr>
        <p:spPr>
          <a:xfrm>
            <a:off x="1553377" y="3269841"/>
            <a:ext cx="2898990" cy="1596048"/>
          </a:xfrm>
          <a:prstGeom prst="roundRect">
            <a:avLst>
              <a:gd name="adj" fmla="val 62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UNDAF </a:t>
            </a:r>
          </a:p>
          <a:p>
            <a:pPr algn="ctr">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Humanitarian Response Plan</a:t>
            </a:r>
            <a:r>
              <a:rPr lang="en-US" sz="1400" dirty="0">
                <a:solidFill>
                  <a:srgbClr val="FF0000"/>
                </a:solidFill>
                <a:latin typeface="Arial" panose="020B0604020202020204" pitchFamily="34" charset="0"/>
                <a:cs typeface="Arial" panose="020B0604020202020204" pitchFamily="34" charset="0"/>
              </a:rPr>
              <a:t> </a:t>
            </a:r>
            <a:endParaRPr lang="en-US" sz="1400" b="0" i="0" u="none" strike="noStrike" kern="1200" cap="none" spc="0" baseline="0" noProof="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Refugee Response Plan</a:t>
            </a:r>
            <a:endParaRPr lang="en-US" sz="1400" b="0" i="0" u="none" strike="noStrike" kern="1200" cap="none" spc="0" baseline="0" noProof="0" dirty="0">
              <a:solidFill>
                <a:srgbClr val="FF0000"/>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AA363E20-CEA1-4260-9490-EA9FE24D9601}"/>
              </a:ext>
            </a:extLst>
          </p:cNvPr>
          <p:cNvSpPr/>
          <p:nvPr/>
        </p:nvSpPr>
        <p:spPr>
          <a:xfrm>
            <a:off x="1912871" y="4105842"/>
            <a:ext cx="2988913" cy="2107540"/>
          </a:xfrm>
          <a:prstGeom prst="roundRect">
            <a:avLst>
              <a:gd name="adj" fmla="val 7634"/>
            </a:avLst>
          </a:prstGeom>
          <a:solidFill>
            <a:srgbClr val="66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Country Programme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Programme Strategy Note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&amp;</a:t>
            </a: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Humanitarian Action for</a:t>
            </a:r>
            <a:endParaRPr lang="en-GB" sz="1300" b="0" i="0" u="none" strike="noStrike" kern="1200" cap="none" spc="0" baseline="0" noProof="0" dirty="0">
              <a:solidFill>
                <a:srgbClr val="FF0000"/>
              </a:solidFill>
              <a:latin typeface="Arial" panose="020B0604020202020204" pitchFamily="34" charset="0"/>
              <a:cs typeface="Arial" panose="020B0604020202020204" pitchFamily="34" charset="0"/>
            </a:endParaRPr>
          </a:p>
          <a:p>
            <a:pPr algn="ctr">
              <a:defRPr/>
            </a:pPr>
            <a:r>
              <a:rPr lang="en-GB" sz="1300" dirty="0">
                <a:solidFill>
                  <a:srgbClr val="FF0000"/>
                </a:solidFill>
                <a:latin typeface="Arial" panose="020B0604020202020204" pitchFamily="34" charset="0"/>
                <a:cs typeface="Arial" panose="020B0604020202020204" pitchFamily="34" charset="0"/>
              </a:rPr>
              <a:t> </a:t>
            </a:r>
            <a:r>
              <a:rPr kumimoji="0" lang="en-GB" sz="13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Children Appeal</a:t>
            </a:r>
            <a:endParaRPr lang="en-GB" sz="1300" b="0" i="0" u="none" strike="noStrike" kern="1200" cap="none" spc="0" baseline="0" noProof="0" dirty="0">
              <a:solidFill>
                <a:srgbClr val="FF000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268C6630-C72E-4EE4-9123-0A1474B1F4D5}"/>
              </a:ext>
            </a:extLst>
          </p:cNvPr>
          <p:cNvSpPr/>
          <p:nvPr/>
        </p:nvSpPr>
        <p:spPr>
          <a:xfrm>
            <a:off x="1904682" y="5010822"/>
            <a:ext cx="2981044" cy="1124441"/>
          </a:xfrm>
          <a:prstGeom prst="roundRect">
            <a:avLst>
              <a:gd name="adj" fmla="val 7634"/>
            </a:avLst>
          </a:prstGeom>
          <a:solidFill>
            <a:srgbClr val="11EA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Work Plan</a:t>
            </a:r>
          </a:p>
        </p:txBody>
      </p:sp>
      <p:sp>
        <p:nvSpPr>
          <p:cNvPr id="26" name="Rectangle: Rounded Corners 25">
            <a:extLst>
              <a:ext uri="{FF2B5EF4-FFF2-40B4-BE49-F238E27FC236}">
                <a16:creationId xmlns:a16="http://schemas.microsoft.com/office/drawing/2014/main" id="{30596217-ECC4-49F3-9AD6-68E032B9706D}"/>
              </a:ext>
            </a:extLst>
          </p:cNvPr>
          <p:cNvSpPr/>
          <p:nvPr/>
        </p:nvSpPr>
        <p:spPr>
          <a:xfrm>
            <a:off x="1896281" y="5502165"/>
            <a:ext cx="3022091" cy="711217"/>
          </a:xfrm>
          <a:prstGeom prst="roundRect">
            <a:avLst>
              <a:gd name="adj" fmla="val 7634"/>
            </a:avLst>
          </a:prstGeom>
          <a:solidFill>
            <a:srgbClr val="03D1E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spTree>
    <p:extLst>
      <p:ext uri="{BB962C8B-B14F-4D97-AF65-F5344CB8AC3E}">
        <p14:creationId xmlns:p14="http://schemas.microsoft.com/office/powerpoint/2010/main" val="383672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7" grpId="0" animBg="1"/>
      <p:bldP spid="18" grpId="0" animBg="1"/>
      <p:bldP spid="14" grpId="0"/>
      <p:bldP spid="16" grpId="0"/>
      <p:bldP spid="21" grpId="0" animBg="1"/>
      <p:bldP spid="22" grpId="0" animBg="1"/>
      <p:bldP spid="23" grpId="0" animBg="1"/>
      <p:bldP spid="24" grpId="0" animBg="1"/>
      <p:bldP spid="25" grpId="0" animBg="1"/>
      <p:bldP spid="27"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739412-9A65-4956-84B5-8E5A6254EABB}"/>
              </a:ext>
            </a:extLst>
          </p:cNvPr>
          <p:cNvSpPr txBox="1"/>
          <p:nvPr/>
        </p:nvSpPr>
        <p:spPr>
          <a:xfrm>
            <a:off x="619074" y="1419002"/>
            <a:ext cx="400110" cy="4936648"/>
          </a:xfrm>
          <a:prstGeom prst="rect">
            <a:avLst/>
          </a:prstGeom>
          <a:noFill/>
        </p:spPr>
        <p:txBody>
          <a:bodyPr vert="vert270" wrap="square" rtlCol="0">
            <a:spAutoFit/>
          </a:bodyPr>
          <a:lstStyle/>
          <a:p>
            <a:r>
              <a:rPr lang="en-US" sz="1400" b="1" dirty="0">
                <a:solidFill>
                  <a:schemeClr val="accent1">
                    <a:lumMod val="75000"/>
                  </a:schemeClr>
                </a:solidFill>
              </a:rPr>
              <a:t>Inputs----- Activities ------ Outputs ---  Outcomes ----- Impacts</a:t>
            </a:r>
          </a:p>
        </p:txBody>
      </p:sp>
      <p:sp>
        <p:nvSpPr>
          <p:cNvPr id="15" name="Rectangle: Rounded Corners 14">
            <a:extLst>
              <a:ext uri="{FF2B5EF4-FFF2-40B4-BE49-F238E27FC236}">
                <a16:creationId xmlns:a16="http://schemas.microsoft.com/office/drawing/2014/main" id="{A2B36E01-F11A-4C77-B361-3385BCE7C694}"/>
              </a:ext>
            </a:extLst>
          </p:cNvPr>
          <p:cNvSpPr/>
          <p:nvPr/>
        </p:nvSpPr>
        <p:spPr>
          <a:xfrm>
            <a:off x="6006600" y="4717048"/>
            <a:ext cx="5258224" cy="1550621"/>
          </a:xfrm>
          <a:prstGeom prst="roundRect">
            <a:avLst/>
          </a:prstGeom>
          <a:solidFill>
            <a:schemeClr val="accent4">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a:solidFill>
                  <a:schemeClr val="accent1">
                    <a:lumMod val="75000"/>
                  </a:schemeClr>
                </a:solidFill>
              </a:rPr>
              <a:t>Implementation monitoring</a:t>
            </a:r>
          </a:p>
        </p:txBody>
      </p:sp>
      <p:sp>
        <p:nvSpPr>
          <p:cNvPr id="17" name="Rectangle: Rounded Corners 16">
            <a:extLst>
              <a:ext uri="{FF2B5EF4-FFF2-40B4-BE49-F238E27FC236}">
                <a16:creationId xmlns:a16="http://schemas.microsoft.com/office/drawing/2014/main" id="{5E2A4A24-5F6B-4A6F-9819-6B4B9824C30C}"/>
              </a:ext>
            </a:extLst>
          </p:cNvPr>
          <p:cNvSpPr/>
          <p:nvPr/>
        </p:nvSpPr>
        <p:spPr>
          <a:xfrm>
            <a:off x="6006601" y="2869492"/>
            <a:ext cx="5258222" cy="2361588"/>
          </a:xfrm>
          <a:prstGeom prst="roundRect">
            <a:avLst/>
          </a:prstGeom>
          <a:solidFill>
            <a:schemeClr val="accent4">
              <a:lumMod val="60000"/>
              <a:lumOff val="4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a:solidFill>
                  <a:schemeClr val="accent1">
                    <a:lumMod val="75000"/>
                  </a:schemeClr>
                </a:solidFill>
              </a:rPr>
              <a:t>Results </a:t>
            </a:r>
          </a:p>
          <a:p>
            <a:pPr algn="ctr"/>
            <a:r>
              <a:rPr lang="en-US" sz="1200" b="1">
                <a:solidFill>
                  <a:schemeClr val="accent1">
                    <a:lumMod val="75000"/>
                  </a:schemeClr>
                </a:solidFill>
              </a:rPr>
              <a:t>monitoring</a:t>
            </a:r>
          </a:p>
        </p:txBody>
      </p:sp>
      <p:sp>
        <p:nvSpPr>
          <p:cNvPr id="18" name="Rectangle: Rounded Corners 17">
            <a:extLst>
              <a:ext uri="{FF2B5EF4-FFF2-40B4-BE49-F238E27FC236}">
                <a16:creationId xmlns:a16="http://schemas.microsoft.com/office/drawing/2014/main" id="{0E5653A1-9E00-4FE3-8012-F6CC89748260}"/>
              </a:ext>
            </a:extLst>
          </p:cNvPr>
          <p:cNvSpPr/>
          <p:nvPr/>
        </p:nvSpPr>
        <p:spPr>
          <a:xfrm>
            <a:off x="6006602" y="1890661"/>
            <a:ext cx="5258222" cy="1845605"/>
          </a:xfrm>
          <a:prstGeom prst="roundRect">
            <a:avLst/>
          </a:prstGeom>
          <a:solidFill>
            <a:schemeClr val="accent4">
              <a:lumMod val="20000"/>
              <a:lumOff val="80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en-US" sz="1200" b="1" dirty="0">
                <a:solidFill>
                  <a:schemeClr val="accent1">
                    <a:lumMod val="75000"/>
                  </a:schemeClr>
                </a:solidFill>
              </a:rPr>
              <a:t>Situation </a:t>
            </a:r>
          </a:p>
          <a:p>
            <a:pPr algn="ctr"/>
            <a:r>
              <a:rPr lang="en-US" sz="1200" b="1" dirty="0">
                <a:solidFill>
                  <a:schemeClr val="accent1">
                    <a:lumMod val="75000"/>
                  </a:schemeClr>
                </a:solidFill>
              </a:rPr>
              <a:t>monitoring</a:t>
            </a:r>
          </a:p>
        </p:txBody>
      </p:sp>
      <p:sp>
        <p:nvSpPr>
          <p:cNvPr id="19" name="TextBox 18">
            <a:extLst>
              <a:ext uri="{FF2B5EF4-FFF2-40B4-BE49-F238E27FC236}">
                <a16:creationId xmlns:a16="http://schemas.microsoft.com/office/drawing/2014/main" id="{F01373BD-4AD7-474C-B939-50813531B4CD}"/>
              </a:ext>
            </a:extLst>
          </p:cNvPr>
          <p:cNvSpPr txBox="1"/>
          <p:nvPr/>
        </p:nvSpPr>
        <p:spPr>
          <a:xfrm>
            <a:off x="7456464" y="1251863"/>
            <a:ext cx="23147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DATA AND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SYSTEMS/ PROCESSES</a:t>
            </a:r>
          </a:p>
        </p:txBody>
      </p:sp>
      <p:sp>
        <p:nvSpPr>
          <p:cNvPr id="14" name="TextBox 13">
            <a:extLst>
              <a:ext uri="{FF2B5EF4-FFF2-40B4-BE49-F238E27FC236}">
                <a16:creationId xmlns:a16="http://schemas.microsoft.com/office/drawing/2014/main" id="{763D4051-273B-42A9-831A-D4A25F011663}"/>
              </a:ext>
            </a:extLst>
          </p:cNvPr>
          <p:cNvSpPr txBox="1"/>
          <p:nvPr/>
        </p:nvSpPr>
        <p:spPr>
          <a:xfrm>
            <a:off x="1660164" y="1251863"/>
            <a:ext cx="33889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STANDARDS/ STRATEGIES/ PLANS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RESULTS FRAMEWORKS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65B087B-78D1-40A7-A728-EACE85C63A66}"/>
              </a:ext>
            </a:extLst>
          </p:cNvPr>
          <p:cNvSpPr txBox="1"/>
          <p:nvPr/>
        </p:nvSpPr>
        <p:spPr>
          <a:xfrm>
            <a:off x="6699821" y="1990988"/>
            <a:ext cx="4565002" cy="4062651"/>
          </a:xfrm>
          <a:prstGeom prst="rect">
            <a:avLst/>
          </a:prstGeom>
          <a:noFill/>
        </p:spPr>
        <p:txBody>
          <a:bodyPr wrap="square" rtlCol="0">
            <a:spAutoFit/>
          </a:bodyPr>
          <a:lstStyle/>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Large scale national surveys – MICS, DHS</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Big data (social media, remote, CDR)</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Limited coverage statistical surveys – e.g. SMART, localized KAP</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Non-statistical perception surveys &amp; large-scale feedback mechanisms</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Admin data – e.g. HMIS, EMIS</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Programme-specific joint monitoring </a:t>
            </a:r>
          </a:p>
          <a:p>
            <a:pPr marL="171450" indent="-171450">
              <a:spcAft>
                <a:spcPts val="600"/>
              </a:spcAft>
              <a:buFont typeface="Arial" panose="020B0604020202020204" pitchFamily="34" charset="0"/>
              <a:buChar char="•"/>
            </a:pPr>
            <a:r>
              <a:rPr lang="en-GB" sz="1600" dirty="0">
                <a:latin typeface="Arial" panose="020B0604020202020204" pitchFamily="34" charset="0"/>
                <a:cs typeface="Arial" panose="020B0604020202020204" pitchFamily="34" charset="0"/>
              </a:rPr>
              <a:t>Bottleneck monitoring/analysis</a:t>
            </a:r>
          </a:p>
          <a:p>
            <a:pPr marL="171450" lvl="0" indent="-171450">
              <a:spcAft>
                <a:spcPts val="600"/>
              </a:spcAft>
              <a:buFont typeface="Arial" panose="020B0604020202020204" pitchFamily="34" charset="0"/>
              <a:buChar char="•"/>
              <a:defRPr/>
            </a:pPr>
            <a:r>
              <a:rPr lang="en-GB" sz="1600" b="1" dirty="0">
                <a:solidFill>
                  <a:srgbClr val="C00000"/>
                </a:solidFill>
                <a:latin typeface="Arial" panose="020B0604020202020204" pitchFamily="34" charset="0"/>
                <a:cs typeface="Arial" panose="020B0604020202020204" pitchFamily="34" charset="0"/>
              </a:rPr>
              <a:t>Partner reporting</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Field monitoring (</a:t>
            </a:r>
            <a:r>
              <a:rPr lang="en-GB" sz="1600" dirty="0" err="1">
                <a:latin typeface="Arial" panose="020B0604020202020204" pitchFamily="34" charset="0"/>
                <a:cs typeface="Arial" panose="020B0604020202020204" pitchFamily="34" charset="0"/>
              </a:rPr>
              <a:t>incl.feedback</a:t>
            </a:r>
            <a:r>
              <a:rPr lang="en-GB" sz="1600" dirty="0">
                <a:latin typeface="Arial" panose="020B0604020202020204" pitchFamily="34" charset="0"/>
                <a:cs typeface="Arial" panose="020B0604020202020204" pitchFamily="34" charset="0"/>
              </a:rPr>
              <a:t> mechanisms)</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Other programme assurance</a:t>
            </a:r>
          </a:p>
          <a:p>
            <a:pPr marL="171450" lvl="0" indent="-171450">
              <a:spcAft>
                <a:spcPts val="600"/>
              </a:spcAft>
              <a:buFont typeface="Arial" panose="020B0604020202020204" pitchFamily="34" charset="0"/>
              <a:buChar char="•"/>
              <a:defRPr/>
            </a:pPr>
            <a:r>
              <a:rPr lang="en-GB" sz="1600" dirty="0">
                <a:latin typeface="Arial" panose="020B0604020202020204" pitchFamily="34" charset="0"/>
                <a:cs typeface="Arial" panose="020B0604020202020204" pitchFamily="34" charset="0"/>
              </a:rPr>
              <a:t>Input monitoring (Supplies, HR, $)</a:t>
            </a:r>
          </a:p>
        </p:txBody>
      </p:sp>
      <p:sp>
        <p:nvSpPr>
          <p:cNvPr id="20" name="Title 3">
            <a:extLst>
              <a:ext uri="{FF2B5EF4-FFF2-40B4-BE49-F238E27FC236}">
                <a16:creationId xmlns:a16="http://schemas.microsoft.com/office/drawing/2014/main" id="{F1A3F16C-24D7-4E4E-A218-9AC831B496DE}"/>
              </a:ext>
            </a:extLst>
          </p:cNvPr>
          <p:cNvSpPr>
            <a:spLocks noGrp="1"/>
          </p:cNvSpPr>
          <p:nvPr>
            <p:ph type="title"/>
          </p:nvPr>
        </p:nvSpPr>
        <p:spPr>
          <a:xfrm>
            <a:off x="566239" y="0"/>
            <a:ext cx="11059523" cy="1006475"/>
          </a:xfrm>
        </p:spPr>
        <p:txBody>
          <a:bodyPr>
            <a:normAutofit/>
          </a:bodyPr>
          <a:lstStyle/>
          <a:p>
            <a:r>
              <a:rPr lang="en-US" sz="3200" dirty="0"/>
              <a:t>Partner reporting situated in monitoring processes</a:t>
            </a:r>
          </a:p>
        </p:txBody>
      </p:sp>
      <p:sp>
        <p:nvSpPr>
          <p:cNvPr id="21" name="Rectangle: Rounded Corners 20">
            <a:extLst>
              <a:ext uri="{FF2B5EF4-FFF2-40B4-BE49-F238E27FC236}">
                <a16:creationId xmlns:a16="http://schemas.microsoft.com/office/drawing/2014/main" id="{A944CDBB-899D-4346-8F36-BBC785888F49}"/>
              </a:ext>
            </a:extLst>
          </p:cNvPr>
          <p:cNvSpPr/>
          <p:nvPr/>
        </p:nvSpPr>
        <p:spPr>
          <a:xfrm>
            <a:off x="1548591" y="1727077"/>
            <a:ext cx="2914478" cy="1883412"/>
          </a:xfrm>
          <a:prstGeom prst="roundRect">
            <a:avLst>
              <a:gd name="adj" fmla="val 6609"/>
            </a:avLst>
          </a:prstGeom>
          <a:solidFill>
            <a:srgbClr val="FBFE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Development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Sendai</a:t>
            </a:r>
          </a:p>
        </p:txBody>
      </p:sp>
      <p:sp>
        <p:nvSpPr>
          <p:cNvPr id="22" name="Rectangle: Rounded Corners 21">
            <a:extLst>
              <a:ext uri="{FF2B5EF4-FFF2-40B4-BE49-F238E27FC236}">
                <a16:creationId xmlns:a16="http://schemas.microsoft.com/office/drawing/2014/main" id="{1BD97D8D-F937-4774-AE59-7C338BEE9565}"/>
              </a:ext>
            </a:extLst>
          </p:cNvPr>
          <p:cNvSpPr/>
          <p:nvPr/>
        </p:nvSpPr>
        <p:spPr>
          <a:xfrm>
            <a:off x="1917983" y="2338093"/>
            <a:ext cx="2985967" cy="2008452"/>
          </a:xfrm>
          <a:prstGeom prst="roundRect">
            <a:avLst>
              <a:gd name="adj" fmla="val 5601"/>
            </a:avLst>
          </a:prstGeom>
          <a:solidFill>
            <a:srgbClr val="CC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UNICEF Strategic Plan</a:t>
            </a:r>
          </a:p>
        </p:txBody>
      </p:sp>
      <p:sp>
        <p:nvSpPr>
          <p:cNvPr id="23" name="Rectangle: Rounded Corners 22">
            <a:extLst>
              <a:ext uri="{FF2B5EF4-FFF2-40B4-BE49-F238E27FC236}">
                <a16:creationId xmlns:a16="http://schemas.microsoft.com/office/drawing/2014/main" id="{61405598-3E7B-4607-A849-833AB9DDE590}"/>
              </a:ext>
            </a:extLst>
          </p:cNvPr>
          <p:cNvSpPr/>
          <p:nvPr/>
        </p:nvSpPr>
        <p:spPr>
          <a:xfrm>
            <a:off x="1569361" y="2786989"/>
            <a:ext cx="2894696" cy="1834405"/>
          </a:xfrm>
          <a:prstGeom prst="roundRect">
            <a:avLst>
              <a:gd name="adj" fmla="val 4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National Plans</a:t>
            </a:r>
          </a:p>
        </p:txBody>
      </p:sp>
      <p:sp>
        <p:nvSpPr>
          <p:cNvPr id="24" name="Rectangle: Rounded Corners 23">
            <a:extLst>
              <a:ext uri="{FF2B5EF4-FFF2-40B4-BE49-F238E27FC236}">
                <a16:creationId xmlns:a16="http://schemas.microsoft.com/office/drawing/2014/main" id="{E3116DD6-C73C-41AF-B679-67F832CE84E4}"/>
              </a:ext>
            </a:extLst>
          </p:cNvPr>
          <p:cNvSpPr/>
          <p:nvPr/>
        </p:nvSpPr>
        <p:spPr>
          <a:xfrm>
            <a:off x="1553377" y="3269841"/>
            <a:ext cx="2898990" cy="1596048"/>
          </a:xfrm>
          <a:prstGeom prst="roundRect">
            <a:avLst>
              <a:gd name="adj" fmla="val 62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UNDAF </a:t>
            </a:r>
          </a:p>
          <a:p>
            <a:pPr algn="ctr">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Humanitarian Response Plan</a:t>
            </a:r>
            <a:r>
              <a:rPr lang="en-US" sz="1400" dirty="0">
                <a:solidFill>
                  <a:schemeClr val="tx1"/>
                </a:solidFill>
                <a:latin typeface="Arial" panose="020B0604020202020204" pitchFamily="34" charset="0"/>
                <a:cs typeface="Arial" panose="020B0604020202020204" pitchFamily="34" charset="0"/>
              </a:rPr>
              <a:t> </a:t>
            </a:r>
            <a:endParaRPr lang="en-US" sz="1400" b="0" i="0" u="none" strike="noStrike" kern="1200" cap="none" spc="0" baseline="0"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Refugee Response Plan</a:t>
            </a:r>
            <a:endParaRPr lang="en-US" sz="1400" b="0" i="0" u="none" strike="noStrike" kern="1200" cap="none" spc="0" baseline="0" noProof="0" dirty="0">
              <a:solidFill>
                <a:schemeClr val="tx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AA363E20-CEA1-4260-9490-EA9FE24D9601}"/>
              </a:ext>
            </a:extLst>
          </p:cNvPr>
          <p:cNvSpPr/>
          <p:nvPr/>
        </p:nvSpPr>
        <p:spPr>
          <a:xfrm>
            <a:off x="1912871" y="4105842"/>
            <a:ext cx="2988913" cy="2107540"/>
          </a:xfrm>
          <a:prstGeom prst="roundRect">
            <a:avLst>
              <a:gd name="adj" fmla="val 7634"/>
            </a:avLst>
          </a:prstGeom>
          <a:solidFill>
            <a:srgbClr val="66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Country Programme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Programme Strategy Note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&amp;</a:t>
            </a:r>
            <a:r>
              <a:rPr kumimoji="0" lang="en-GB" sz="1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Humanitarian Action for</a:t>
            </a:r>
            <a:endParaRPr lang="en-GB" sz="1300" b="0" i="0" u="none" strike="noStrike" kern="1200" cap="none" spc="0" baseline="0" noProof="0" dirty="0">
              <a:solidFill>
                <a:schemeClr val="tx1"/>
              </a:solidFill>
              <a:latin typeface="Arial" panose="020B0604020202020204" pitchFamily="34" charset="0"/>
              <a:cs typeface="Arial" panose="020B0604020202020204" pitchFamily="34" charset="0"/>
            </a:endParaRPr>
          </a:p>
          <a:p>
            <a:pPr algn="ctr">
              <a:defRPr/>
            </a:pPr>
            <a:r>
              <a:rPr lang="en-GB" sz="1300" dirty="0">
                <a:solidFill>
                  <a:schemeClr val="tx1"/>
                </a:solidFill>
                <a:latin typeface="Arial" panose="020B0604020202020204" pitchFamily="34" charset="0"/>
                <a:cs typeface="Arial" panose="020B0604020202020204" pitchFamily="34" charset="0"/>
              </a:rPr>
              <a:t> </a:t>
            </a:r>
            <a:r>
              <a:rPr kumimoji="0" lang="en-GB" sz="1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Children Appeal</a:t>
            </a:r>
            <a:endParaRPr lang="en-GB" sz="1300" b="0" i="0" u="none" strike="noStrike" kern="1200" cap="none" spc="0" baseline="0" noProof="0" dirty="0">
              <a:solidFill>
                <a:schemeClr val="tx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268C6630-C72E-4EE4-9123-0A1474B1F4D5}"/>
              </a:ext>
            </a:extLst>
          </p:cNvPr>
          <p:cNvSpPr/>
          <p:nvPr/>
        </p:nvSpPr>
        <p:spPr>
          <a:xfrm>
            <a:off x="1904682" y="5010822"/>
            <a:ext cx="2981044" cy="1124441"/>
          </a:xfrm>
          <a:prstGeom prst="roundRect">
            <a:avLst>
              <a:gd name="adj" fmla="val 7634"/>
            </a:avLst>
          </a:prstGeom>
          <a:solidFill>
            <a:srgbClr val="11EAE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Work Plan</a:t>
            </a:r>
          </a:p>
        </p:txBody>
      </p:sp>
      <p:sp>
        <p:nvSpPr>
          <p:cNvPr id="26" name="Rectangle: Rounded Corners 25">
            <a:extLst>
              <a:ext uri="{FF2B5EF4-FFF2-40B4-BE49-F238E27FC236}">
                <a16:creationId xmlns:a16="http://schemas.microsoft.com/office/drawing/2014/main" id="{30596217-ECC4-49F3-9AD6-68E032B9706D}"/>
              </a:ext>
            </a:extLst>
          </p:cNvPr>
          <p:cNvSpPr/>
          <p:nvPr/>
        </p:nvSpPr>
        <p:spPr>
          <a:xfrm>
            <a:off x="1889795" y="5502168"/>
            <a:ext cx="3022091" cy="711217"/>
          </a:xfrm>
          <a:prstGeom prst="roundRect">
            <a:avLst>
              <a:gd name="adj" fmla="val 7634"/>
            </a:avLst>
          </a:prstGeom>
          <a:solidFill>
            <a:srgbClr val="03D1ED"/>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spTree>
    <p:extLst>
      <p:ext uri="{BB962C8B-B14F-4D97-AF65-F5344CB8AC3E}">
        <p14:creationId xmlns:p14="http://schemas.microsoft.com/office/powerpoint/2010/main" val="2899203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7B8B-6997-419C-B124-92D790EADC59}"/>
              </a:ext>
            </a:extLst>
          </p:cNvPr>
          <p:cNvSpPr>
            <a:spLocks noGrp="1"/>
          </p:cNvSpPr>
          <p:nvPr>
            <p:ph type="title"/>
          </p:nvPr>
        </p:nvSpPr>
        <p:spPr>
          <a:xfrm>
            <a:off x="454481" y="0"/>
            <a:ext cx="11522660" cy="1325563"/>
          </a:xfrm>
        </p:spPr>
        <p:txBody>
          <a:bodyPr/>
          <a:lstStyle/>
          <a:p>
            <a:r>
              <a:rPr lang="en-US" dirty="0"/>
              <a:t>P</a:t>
            </a:r>
            <a:r>
              <a:rPr lang="en-GB" dirty="0" err="1"/>
              <a:t>artnership</a:t>
            </a:r>
            <a:r>
              <a:rPr lang="en-GB" dirty="0"/>
              <a:t> management situated in </a:t>
            </a:r>
            <a:br>
              <a:rPr lang="en-GB" dirty="0"/>
            </a:br>
            <a:r>
              <a:rPr lang="en-GB" dirty="0"/>
              <a:t>UNICEF results chains, monitoring &amp; reporting</a:t>
            </a:r>
          </a:p>
        </p:txBody>
      </p:sp>
      <p:sp>
        <p:nvSpPr>
          <p:cNvPr id="4" name="Slide Number Placeholder 3">
            <a:extLst>
              <a:ext uri="{FF2B5EF4-FFF2-40B4-BE49-F238E27FC236}">
                <a16:creationId xmlns:a16="http://schemas.microsoft.com/office/drawing/2014/main" id="{1F932F1F-5EC0-4BA2-A3E9-02B70793305F}"/>
              </a:ext>
            </a:extLst>
          </p:cNvPr>
          <p:cNvSpPr>
            <a:spLocks noGrp="1"/>
          </p:cNvSpPr>
          <p:nvPr>
            <p:ph type="sldNum" sz="quarter" idx="12"/>
          </p:nvPr>
        </p:nvSpPr>
        <p:spPr/>
        <p:txBody>
          <a:bodyPr/>
          <a:lstStyle/>
          <a:p>
            <a:fld id="{9F487915-AC20-4558-82F6-6FF5BD9F273B}" type="slidenum">
              <a:rPr lang="en-US" smtClean="0"/>
              <a:pPr/>
              <a:t>12</a:t>
            </a:fld>
            <a:endParaRPr lang="en-US" dirty="0"/>
          </a:p>
        </p:txBody>
      </p:sp>
      <p:sp>
        <p:nvSpPr>
          <p:cNvPr id="6" name="Rounded Rectangle 19">
            <a:extLst>
              <a:ext uri="{FF2B5EF4-FFF2-40B4-BE49-F238E27FC236}">
                <a16:creationId xmlns:a16="http://schemas.microsoft.com/office/drawing/2014/main" id="{32FC478A-CC67-43A1-B60A-1606426DF849}"/>
              </a:ext>
            </a:extLst>
          </p:cNvPr>
          <p:cNvSpPr/>
          <p:nvPr/>
        </p:nvSpPr>
        <p:spPr>
          <a:xfrm>
            <a:off x="5065941" y="1706131"/>
            <a:ext cx="3508945" cy="2341489"/>
          </a:xfrm>
          <a:prstGeom prst="roundRect">
            <a:avLst>
              <a:gd name="adj" fmla="val 737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SITUATION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MONITORING</a:t>
            </a:r>
          </a:p>
          <a:p>
            <a:pPr marL="171450" marR="0" lvl="0" indent="-171450" algn="ctr"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ounded Rectangle 19">
            <a:extLst>
              <a:ext uri="{FF2B5EF4-FFF2-40B4-BE49-F238E27FC236}">
                <a16:creationId xmlns:a16="http://schemas.microsoft.com/office/drawing/2014/main" id="{F74DBF9D-6943-4F5C-8664-FD1C42202639}"/>
              </a:ext>
            </a:extLst>
          </p:cNvPr>
          <p:cNvSpPr/>
          <p:nvPr/>
        </p:nvSpPr>
        <p:spPr>
          <a:xfrm>
            <a:off x="5089759" y="2766428"/>
            <a:ext cx="3508945" cy="2797236"/>
          </a:xfrm>
          <a:prstGeom prst="roundRect">
            <a:avLst>
              <a:gd name="adj" fmla="val 7372"/>
            </a:avLst>
          </a:prstGeom>
          <a:solidFill>
            <a:schemeClr val="accent4">
              <a:lumMod val="40000"/>
              <a:lumOff val="6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1000" b="1" noProof="0" dirty="0">
                <a:solidFill>
                  <a:prstClr val="black"/>
                </a:solidFill>
                <a:latin typeface="Arial" panose="020B0604020202020204" pitchFamily="34" charset="0"/>
                <a:cs typeface="Arial" panose="020B0604020202020204" pitchFamily="34" charset="0"/>
              </a:rPr>
              <a:t>RESULTS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1000" b="1" noProof="0" dirty="0">
                <a:solidFill>
                  <a:prstClr val="black"/>
                </a:solidFill>
                <a:latin typeface="Arial" panose="020B0604020202020204" pitchFamily="34" charset="0"/>
                <a:cs typeface="Arial" panose="020B0604020202020204" pitchFamily="34" charset="0"/>
              </a:rPr>
              <a:t>M</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ONITORING</a:t>
            </a:r>
          </a:p>
          <a:p>
            <a:pPr marL="171450" marR="0" lvl="0" indent="-171450" algn="ctr"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567B38B1-C997-4970-86FE-50157DBB6EE8}"/>
              </a:ext>
            </a:extLst>
          </p:cNvPr>
          <p:cNvSpPr/>
          <p:nvPr/>
        </p:nvSpPr>
        <p:spPr>
          <a:xfrm>
            <a:off x="9519342" y="5601944"/>
            <a:ext cx="2066567" cy="386647"/>
          </a:xfrm>
          <a:prstGeom prst="roundRect">
            <a:avLst>
              <a:gd name="adj" fmla="val 7634"/>
            </a:avLst>
          </a:prstGeom>
          <a:solidFill>
            <a:srgbClr val="03D1ED"/>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Ongoing programme management</a:t>
            </a:r>
          </a:p>
        </p:txBody>
      </p:sp>
      <p:sp>
        <p:nvSpPr>
          <p:cNvPr id="9" name="Rectangle: Rounded Corners 8">
            <a:extLst>
              <a:ext uri="{FF2B5EF4-FFF2-40B4-BE49-F238E27FC236}">
                <a16:creationId xmlns:a16="http://schemas.microsoft.com/office/drawing/2014/main" id="{222012C7-6EC1-424A-91E1-8C513CD4CA7B}"/>
              </a:ext>
            </a:extLst>
          </p:cNvPr>
          <p:cNvSpPr/>
          <p:nvPr/>
        </p:nvSpPr>
        <p:spPr>
          <a:xfrm>
            <a:off x="9538292" y="5068957"/>
            <a:ext cx="2047617" cy="379662"/>
          </a:xfrm>
          <a:prstGeom prst="roundRect">
            <a:avLst>
              <a:gd name="adj" fmla="val 7634"/>
            </a:avLst>
          </a:prstGeom>
          <a:solidFill>
            <a:srgbClr val="11E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Mid-year &amp; Annual Reviews, MTRs</a:t>
            </a:r>
          </a:p>
        </p:txBody>
      </p:sp>
      <p:sp>
        <p:nvSpPr>
          <p:cNvPr id="10" name="Rectangle: Rounded Corners 9">
            <a:extLst>
              <a:ext uri="{FF2B5EF4-FFF2-40B4-BE49-F238E27FC236}">
                <a16:creationId xmlns:a16="http://schemas.microsoft.com/office/drawing/2014/main" id="{63B54F8B-FB58-4B28-8024-DF5E6445CF40}"/>
              </a:ext>
            </a:extLst>
          </p:cNvPr>
          <p:cNvSpPr/>
          <p:nvPr/>
        </p:nvSpPr>
        <p:spPr>
          <a:xfrm>
            <a:off x="1149197" y="1727077"/>
            <a:ext cx="2914478" cy="1883412"/>
          </a:xfrm>
          <a:prstGeom prst="roundRect">
            <a:avLst>
              <a:gd name="adj" fmla="val 6609"/>
            </a:avLst>
          </a:prstGeom>
          <a:solidFill>
            <a:srgbClr val="FBFE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Development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Sendai</a:t>
            </a:r>
          </a:p>
        </p:txBody>
      </p:sp>
      <p:sp>
        <p:nvSpPr>
          <p:cNvPr id="11" name="Rectangle: Rounded Corners 10">
            <a:extLst>
              <a:ext uri="{FF2B5EF4-FFF2-40B4-BE49-F238E27FC236}">
                <a16:creationId xmlns:a16="http://schemas.microsoft.com/office/drawing/2014/main" id="{CFCBA329-6F2E-438E-9BD0-045D559F594A}"/>
              </a:ext>
            </a:extLst>
          </p:cNvPr>
          <p:cNvSpPr/>
          <p:nvPr/>
        </p:nvSpPr>
        <p:spPr>
          <a:xfrm>
            <a:off x="1518589" y="2338093"/>
            <a:ext cx="2985967" cy="2008452"/>
          </a:xfrm>
          <a:prstGeom prst="roundRect">
            <a:avLst>
              <a:gd name="adj" fmla="val 5601"/>
            </a:avLst>
          </a:prstGeom>
          <a:solidFill>
            <a:srgbClr val="CC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UNICEF Strategic Plan</a:t>
            </a:r>
          </a:p>
        </p:txBody>
      </p:sp>
      <p:sp>
        <p:nvSpPr>
          <p:cNvPr id="12" name="Rectangle: Rounded Corners 11">
            <a:extLst>
              <a:ext uri="{FF2B5EF4-FFF2-40B4-BE49-F238E27FC236}">
                <a16:creationId xmlns:a16="http://schemas.microsoft.com/office/drawing/2014/main" id="{B4558E64-565A-4C55-8489-A07B03743616}"/>
              </a:ext>
            </a:extLst>
          </p:cNvPr>
          <p:cNvSpPr/>
          <p:nvPr/>
        </p:nvSpPr>
        <p:spPr>
          <a:xfrm>
            <a:off x="1169967" y="2786989"/>
            <a:ext cx="2894696" cy="1834405"/>
          </a:xfrm>
          <a:prstGeom prst="roundRect">
            <a:avLst>
              <a:gd name="adj" fmla="val 4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National Plans</a:t>
            </a:r>
          </a:p>
        </p:txBody>
      </p:sp>
      <p:sp>
        <p:nvSpPr>
          <p:cNvPr id="13" name="Rectangle: Rounded Corners 12">
            <a:extLst>
              <a:ext uri="{FF2B5EF4-FFF2-40B4-BE49-F238E27FC236}">
                <a16:creationId xmlns:a16="http://schemas.microsoft.com/office/drawing/2014/main" id="{BEA76BEB-28EB-4F5B-9D00-7A90964E015C}"/>
              </a:ext>
            </a:extLst>
          </p:cNvPr>
          <p:cNvSpPr/>
          <p:nvPr/>
        </p:nvSpPr>
        <p:spPr>
          <a:xfrm>
            <a:off x="1153983" y="3269841"/>
            <a:ext cx="2898990" cy="1596048"/>
          </a:xfrm>
          <a:prstGeom prst="roundRect">
            <a:avLst>
              <a:gd name="adj" fmla="val 62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UNDAF </a:t>
            </a:r>
          </a:p>
          <a:p>
            <a:pPr algn="ctr">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Humanitarian Response Plan</a:t>
            </a:r>
            <a:r>
              <a:rPr lang="en-US" sz="1400" dirty="0">
                <a:solidFill>
                  <a:schemeClr val="tx1"/>
                </a:solidFill>
                <a:latin typeface="Arial" panose="020B0604020202020204" pitchFamily="34" charset="0"/>
                <a:cs typeface="Arial" panose="020B0604020202020204" pitchFamily="34" charset="0"/>
              </a:rPr>
              <a:t> </a:t>
            </a:r>
            <a:endParaRPr lang="en-US" sz="1400" b="0" i="0" u="none" strike="noStrike" kern="1200" cap="none" spc="0" baseline="0"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Refugee Response Plan</a:t>
            </a:r>
            <a:endParaRPr lang="en-US" sz="1400" b="0" i="0" u="none" strike="noStrike" kern="1200" cap="none" spc="0" baseline="0" noProof="0"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C25FBD62-11B9-4A0B-B025-11AD8B66DC31}"/>
              </a:ext>
            </a:extLst>
          </p:cNvPr>
          <p:cNvSpPr/>
          <p:nvPr/>
        </p:nvSpPr>
        <p:spPr>
          <a:xfrm>
            <a:off x="1513477" y="4105842"/>
            <a:ext cx="2988913" cy="2107540"/>
          </a:xfrm>
          <a:prstGeom prst="roundRect">
            <a:avLst>
              <a:gd name="adj" fmla="val 7634"/>
            </a:avLst>
          </a:prstGeom>
          <a:solidFill>
            <a:srgbClr val="66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Country Programme Document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Programme Strategy Note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&amp;</a:t>
            </a:r>
            <a:r>
              <a:rPr kumimoji="0" lang="en-GB" sz="1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Humanitarian Action for</a:t>
            </a:r>
            <a:endParaRPr lang="en-GB" sz="1300" b="0" i="0" u="none" strike="noStrike" kern="1200" cap="none" spc="0" baseline="0" noProof="0" dirty="0">
              <a:solidFill>
                <a:schemeClr val="tx1"/>
              </a:solidFill>
              <a:latin typeface="Arial" panose="020B0604020202020204" pitchFamily="34" charset="0"/>
              <a:cs typeface="Arial" panose="020B0604020202020204" pitchFamily="34" charset="0"/>
            </a:endParaRPr>
          </a:p>
          <a:p>
            <a:pPr algn="ctr">
              <a:defRPr/>
            </a:pPr>
            <a:r>
              <a:rPr lang="en-GB" sz="1300" dirty="0">
                <a:solidFill>
                  <a:schemeClr val="tx1"/>
                </a:solidFill>
                <a:latin typeface="Arial" panose="020B0604020202020204" pitchFamily="34" charset="0"/>
                <a:cs typeface="Arial" panose="020B0604020202020204" pitchFamily="34" charset="0"/>
              </a:rPr>
              <a:t> </a:t>
            </a:r>
            <a:r>
              <a:rPr kumimoji="0" lang="en-GB" sz="13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Children Appeal</a:t>
            </a:r>
            <a:endParaRPr lang="en-GB" sz="1300" b="0" i="0" u="none" strike="noStrike" kern="1200" cap="none" spc="0" baseline="0" noProof="0"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AEDDC23D-2236-4027-8BCB-446BBBBEDAB5}"/>
              </a:ext>
            </a:extLst>
          </p:cNvPr>
          <p:cNvSpPr/>
          <p:nvPr/>
        </p:nvSpPr>
        <p:spPr>
          <a:xfrm>
            <a:off x="1510548" y="5058118"/>
            <a:ext cx="2981044" cy="1124441"/>
          </a:xfrm>
          <a:prstGeom prst="roundRect">
            <a:avLst>
              <a:gd name="adj" fmla="val 7634"/>
            </a:avLst>
          </a:prstGeom>
          <a:solidFill>
            <a:srgbClr val="11EA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Work Plan</a:t>
            </a:r>
          </a:p>
        </p:txBody>
      </p:sp>
      <p:sp>
        <p:nvSpPr>
          <p:cNvPr id="16" name="Rectangle: Rounded Corners 15">
            <a:extLst>
              <a:ext uri="{FF2B5EF4-FFF2-40B4-BE49-F238E27FC236}">
                <a16:creationId xmlns:a16="http://schemas.microsoft.com/office/drawing/2014/main" id="{500AACD1-09B3-41EF-9E4B-35ACC51251BE}"/>
              </a:ext>
            </a:extLst>
          </p:cNvPr>
          <p:cNvSpPr/>
          <p:nvPr/>
        </p:nvSpPr>
        <p:spPr>
          <a:xfrm>
            <a:off x="1490401" y="5502168"/>
            <a:ext cx="3022091" cy="711217"/>
          </a:xfrm>
          <a:prstGeom prst="roundRect">
            <a:avLst>
              <a:gd name="adj" fmla="val 7634"/>
            </a:avLst>
          </a:prstGeom>
          <a:solidFill>
            <a:srgbClr val="03D1ED"/>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grpSp>
        <p:nvGrpSpPr>
          <p:cNvPr id="17" name="Group 16">
            <a:extLst>
              <a:ext uri="{FF2B5EF4-FFF2-40B4-BE49-F238E27FC236}">
                <a16:creationId xmlns:a16="http://schemas.microsoft.com/office/drawing/2014/main" id="{80B09DBC-FAD8-4218-BC71-B4ACCAF4446F}"/>
              </a:ext>
            </a:extLst>
          </p:cNvPr>
          <p:cNvGrpSpPr/>
          <p:nvPr/>
        </p:nvGrpSpPr>
        <p:grpSpPr>
          <a:xfrm>
            <a:off x="231867" y="1745498"/>
            <a:ext cx="910167" cy="4267792"/>
            <a:chOff x="231867" y="1745498"/>
            <a:chExt cx="910167" cy="4267792"/>
          </a:xfrm>
        </p:grpSpPr>
        <p:sp>
          <p:nvSpPr>
            <p:cNvPr id="18" name="TextBox 17">
              <a:extLst>
                <a:ext uri="{FF2B5EF4-FFF2-40B4-BE49-F238E27FC236}">
                  <a16:creationId xmlns:a16="http://schemas.microsoft.com/office/drawing/2014/main" id="{647F70BD-D137-46CD-B245-0C83F96608F9}"/>
                </a:ext>
              </a:extLst>
            </p:cNvPr>
            <p:cNvSpPr txBox="1"/>
            <p:nvPr/>
          </p:nvSpPr>
          <p:spPr>
            <a:xfrm>
              <a:off x="231867" y="1745498"/>
              <a:ext cx="91016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GLOBAL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OUTPUTS,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OUTCOMES,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IMPACT</a:t>
              </a:r>
            </a:p>
          </p:txBody>
        </p:sp>
        <p:sp>
          <p:nvSpPr>
            <p:cNvPr id="19" name="TextBox 18">
              <a:extLst>
                <a:ext uri="{FF2B5EF4-FFF2-40B4-BE49-F238E27FC236}">
                  <a16:creationId xmlns:a16="http://schemas.microsoft.com/office/drawing/2014/main" id="{B05F745C-77F2-4E96-9FB1-BAE06BE4F877}"/>
                </a:ext>
              </a:extLst>
            </p:cNvPr>
            <p:cNvSpPr txBox="1"/>
            <p:nvPr/>
          </p:nvSpPr>
          <p:spPr>
            <a:xfrm>
              <a:off x="240883" y="4687927"/>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OUTPUTS</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CC9BCE2A-03D9-4C69-8CDB-596D06C73FE3}"/>
                </a:ext>
              </a:extLst>
            </p:cNvPr>
            <p:cNvSpPr txBox="1"/>
            <p:nvPr/>
          </p:nvSpPr>
          <p:spPr>
            <a:xfrm>
              <a:off x="240883" y="5782458"/>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ACTIVITIES</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36D8D581-4E21-49BA-800F-ED410658EAD9}"/>
                </a:ext>
              </a:extLst>
            </p:cNvPr>
            <p:cNvSpPr txBox="1"/>
            <p:nvPr/>
          </p:nvSpPr>
          <p:spPr>
            <a:xfrm>
              <a:off x="240882" y="3471305"/>
              <a:ext cx="9011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OUTCOMES</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788ABD89-56F6-41BF-B8D6-01E8CB5CFCAC}"/>
                </a:ext>
              </a:extLst>
            </p:cNvPr>
            <p:cNvSpPr txBox="1"/>
            <p:nvPr/>
          </p:nvSpPr>
          <p:spPr>
            <a:xfrm>
              <a:off x="240883" y="2868314"/>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IMPACT</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3BA53B7F-1C3E-46BF-93F0-BB0EB8A4BA73}"/>
                </a:ext>
              </a:extLst>
            </p:cNvPr>
            <p:cNvCxnSpPr/>
            <p:nvPr/>
          </p:nvCxnSpPr>
          <p:spPr>
            <a:xfrm>
              <a:off x="256558" y="2850638"/>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5FA0C0-53AC-4D48-B27B-F25BFAAC6A8C}"/>
                </a:ext>
              </a:extLst>
            </p:cNvPr>
            <p:cNvCxnSpPr/>
            <p:nvPr/>
          </p:nvCxnSpPr>
          <p:spPr>
            <a:xfrm>
              <a:off x="256558" y="3437129"/>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7A23C2-6E28-4739-9F04-AB8CFB726336}"/>
                </a:ext>
              </a:extLst>
            </p:cNvPr>
            <p:cNvCxnSpPr/>
            <p:nvPr/>
          </p:nvCxnSpPr>
          <p:spPr>
            <a:xfrm>
              <a:off x="256558" y="4627833"/>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609745-D00F-4941-93A7-9810C0F92892}"/>
                </a:ext>
              </a:extLst>
            </p:cNvPr>
            <p:cNvCxnSpPr/>
            <p:nvPr/>
          </p:nvCxnSpPr>
          <p:spPr>
            <a:xfrm>
              <a:off x="256558" y="5757924"/>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7" name="Rectangle: Rounded Corners 26">
            <a:extLst>
              <a:ext uri="{FF2B5EF4-FFF2-40B4-BE49-F238E27FC236}">
                <a16:creationId xmlns:a16="http://schemas.microsoft.com/office/drawing/2014/main" id="{1201631D-2351-4CA1-B8B4-82D07B9C96F6}"/>
              </a:ext>
            </a:extLst>
          </p:cNvPr>
          <p:cNvSpPr/>
          <p:nvPr/>
        </p:nvSpPr>
        <p:spPr>
          <a:xfrm>
            <a:off x="9519342" y="2006036"/>
            <a:ext cx="2066568" cy="721134"/>
          </a:xfrm>
          <a:prstGeom prst="roundRect">
            <a:avLst>
              <a:gd name="adj" fmla="val 7634"/>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Reporting</a:t>
            </a:r>
          </a:p>
        </p:txBody>
      </p:sp>
      <p:sp>
        <p:nvSpPr>
          <p:cNvPr id="28" name="Arrow: Up 27">
            <a:extLst>
              <a:ext uri="{FF2B5EF4-FFF2-40B4-BE49-F238E27FC236}">
                <a16:creationId xmlns:a16="http://schemas.microsoft.com/office/drawing/2014/main" id="{514478F1-9D0F-4648-8917-32426A4CC853}"/>
              </a:ext>
            </a:extLst>
          </p:cNvPr>
          <p:cNvSpPr/>
          <p:nvPr/>
        </p:nvSpPr>
        <p:spPr>
          <a:xfrm>
            <a:off x="9564996" y="2361096"/>
            <a:ext cx="347472" cy="1719132"/>
          </a:xfrm>
          <a:prstGeom prst="upArrow">
            <a:avLst>
              <a:gd name="adj1" fmla="val 50000"/>
              <a:gd name="adj2" fmla="val 736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row: Circular 28">
            <a:extLst>
              <a:ext uri="{FF2B5EF4-FFF2-40B4-BE49-F238E27FC236}">
                <a16:creationId xmlns:a16="http://schemas.microsoft.com/office/drawing/2014/main" id="{1A3B574F-6523-43F3-9C97-6A8408F815F1}"/>
              </a:ext>
            </a:extLst>
          </p:cNvPr>
          <p:cNvSpPr/>
          <p:nvPr/>
        </p:nvSpPr>
        <p:spPr>
          <a:xfrm rot="10800000" flipV="1">
            <a:off x="3494847" y="1149428"/>
            <a:ext cx="6678704" cy="3869888"/>
          </a:xfrm>
          <a:prstGeom prst="circularArrow">
            <a:avLst>
              <a:gd name="adj1" fmla="val 3753"/>
              <a:gd name="adj2" fmla="val 679841"/>
              <a:gd name="adj3" fmla="val 20293582"/>
              <a:gd name="adj4" fmla="val 10988575"/>
              <a:gd name="adj5" fmla="val 10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F759750D-A3E7-4408-941C-431535ED0336}"/>
              </a:ext>
            </a:extLst>
          </p:cNvPr>
          <p:cNvSpPr/>
          <p:nvPr/>
        </p:nvSpPr>
        <p:spPr>
          <a:xfrm>
            <a:off x="8557200" y="2454698"/>
            <a:ext cx="419788" cy="3303226"/>
          </a:xfrm>
          <a:prstGeom prst="round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Real-time technology options</a:t>
            </a:r>
          </a:p>
        </p:txBody>
      </p:sp>
      <p:grpSp>
        <p:nvGrpSpPr>
          <p:cNvPr id="31" name="Group 30">
            <a:extLst>
              <a:ext uri="{FF2B5EF4-FFF2-40B4-BE49-F238E27FC236}">
                <a16:creationId xmlns:a16="http://schemas.microsoft.com/office/drawing/2014/main" id="{82846E4B-7E90-483A-BF48-A644EBA5ED2B}"/>
              </a:ext>
            </a:extLst>
          </p:cNvPr>
          <p:cNvGrpSpPr/>
          <p:nvPr/>
        </p:nvGrpSpPr>
        <p:grpSpPr>
          <a:xfrm>
            <a:off x="8739402" y="5300726"/>
            <a:ext cx="1218125" cy="868240"/>
            <a:chOff x="8694299" y="5296979"/>
            <a:chExt cx="1218125" cy="868240"/>
          </a:xfrm>
          <a:solidFill>
            <a:schemeClr val="accent5"/>
          </a:solidFill>
        </p:grpSpPr>
        <p:sp>
          <p:nvSpPr>
            <p:cNvPr id="32" name="Freeform 5">
              <a:extLst>
                <a:ext uri="{FF2B5EF4-FFF2-40B4-BE49-F238E27FC236}">
                  <a16:creationId xmlns:a16="http://schemas.microsoft.com/office/drawing/2014/main" id="{7AAF6BBF-9013-46B7-9CEA-5B2EE8DA76CB}"/>
                </a:ext>
              </a:extLst>
            </p:cNvPr>
            <p:cNvSpPr>
              <a:spLocks/>
            </p:cNvSpPr>
            <p:nvPr/>
          </p:nvSpPr>
          <p:spPr bwMode="auto">
            <a:xfrm rot="16200000" flipH="1">
              <a:off x="9105795" y="5358589"/>
              <a:ext cx="868240" cy="745019"/>
            </a:xfrm>
            <a:custGeom>
              <a:avLst/>
              <a:gdLst>
                <a:gd name="T0" fmla="*/ 0 w 990"/>
                <a:gd name="T1" fmla="*/ 565 h 779"/>
                <a:gd name="T2" fmla="*/ 346 w 990"/>
                <a:gd name="T3" fmla="*/ 779 h 779"/>
                <a:gd name="T4" fmla="*/ 346 w 990"/>
                <a:gd name="T5" fmla="*/ 672 h 779"/>
                <a:gd name="T6" fmla="*/ 637 w 990"/>
                <a:gd name="T7" fmla="*/ 672 h 779"/>
                <a:gd name="T8" fmla="*/ 990 w 990"/>
                <a:gd name="T9" fmla="*/ 301 h 779"/>
                <a:gd name="T10" fmla="*/ 990 w 990"/>
                <a:gd name="T11" fmla="*/ 0 h 779"/>
                <a:gd name="T12" fmla="*/ 791 w 990"/>
                <a:gd name="T13" fmla="*/ 0 h 779"/>
                <a:gd name="T14" fmla="*/ 792 w 990"/>
                <a:gd name="T15" fmla="*/ 288 h 779"/>
                <a:gd name="T16" fmla="*/ 618 w 990"/>
                <a:gd name="T17" fmla="*/ 480 h 779"/>
                <a:gd name="T18" fmla="*/ 346 w 990"/>
                <a:gd name="T19" fmla="*/ 477 h 779"/>
                <a:gd name="T20" fmla="*/ 346 w 990"/>
                <a:gd name="T21" fmla="*/ 372 h 779"/>
                <a:gd name="T22" fmla="*/ 0 w 990"/>
                <a:gd name="T23" fmla="*/ 56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0" h="779">
                  <a:moveTo>
                    <a:pt x="0" y="565"/>
                  </a:moveTo>
                  <a:cubicBezTo>
                    <a:pt x="346" y="779"/>
                    <a:pt x="346" y="779"/>
                    <a:pt x="346" y="779"/>
                  </a:cubicBezTo>
                  <a:cubicBezTo>
                    <a:pt x="346" y="672"/>
                    <a:pt x="346" y="672"/>
                    <a:pt x="346" y="672"/>
                  </a:cubicBezTo>
                  <a:cubicBezTo>
                    <a:pt x="637" y="672"/>
                    <a:pt x="637" y="672"/>
                    <a:pt x="637" y="672"/>
                  </a:cubicBezTo>
                  <a:cubicBezTo>
                    <a:pt x="637" y="672"/>
                    <a:pt x="990" y="708"/>
                    <a:pt x="990" y="301"/>
                  </a:cubicBezTo>
                  <a:cubicBezTo>
                    <a:pt x="990" y="0"/>
                    <a:pt x="990" y="0"/>
                    <a:pt x="990" y="0"/>
                  </a:cubicBezTo>
                  <a:cubicBezTo>
                    <a:pt x="791" y="0"/>
                    <a:pt x="791" y="0"/>
                    <a:pt x="791" y="0"/>
                  </a:cubicBezTo>
                  <a:cubicBezTo>
                    <a:pt x="792" y="288"/>
                    <a:pt x="792" y="288"/>
                    <a:pt x="792" y="288"/>
                  </a:cubicBezTo>
                  <a:cubicBezTo>
                    <a:pt x="792" y="288"/>
                    <a:pt x="813" y="480"/>
                    <a:pt x="618" y="480"/>
                  </a:cubicBezTo>
                  <a:cubicBezTo>
                    <a:pt x="391" y="480"/>
                    <a:pt x="346" y="477"/>
                    <a:pt x="346" y="477"/>
                  </a:cubicBezTo>
                  <a:cubicBezTo>
                    <a:pt x="346" y="372"/>
                    <a:pt x="346" y="372"/>
                    <a:pt x="346" y="372"/>
                  </a:cubicBezTo>
                  <a:lnTo>
                    <a:pt x="0" y="565"/>
                  </a:lnTo>
                  <a:close/>
                </a:path>
              </a:pathLst>
            </a:custGeom>
            <a:grpFill/>
            <a:ln>
              <a:noFill/>
            </a:ln>
            <a:extLst/>
          </p:spPr>
          <p:txBody>
            <a:bodyPr vert="horz" wrap="square" lIns="34290" tIns="17145" rIns="34290" bIns="17145"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F62DD13B-2CB3-4EDF-B918-4FE5F2E2EB7B}"/>
                </a:ext>
              </a:extLst>
            </p:cNvPr>
            <p:cNvSpPr/>
            <p:nvPr/>
          </p:nvSpPr>
          <p:spPr>
            <a:xfrm>
              <a:off x="8694299" y="5991351"/>
              <a:ext cx="473106" cy="171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Rounded Corners 33">
            <a:extLst>
              <a:ext uri="{FF2B5EF4-FFF2-40B4-BE49-F238E27FC236}">
                <a16:creationId xmlns:a16="http://schemas.microsoft.com/office/drawing/2014/main" id="{B5B3EEB0-7E64-4AB2-ADD5-1A04CCC28141}"/>
              </a:ext>
            </a:extLst>
          </p:cNvPr>
          <p:cNvSpPr/>
          <p:nvPr/>
        </p:nvSpPr>
        <p:spPr>
          <a:xfrm>
            <a:off x="9500319" y="3718516"/>
            <a:ext cx="2066568" cy="927325"/>
          </a:xfrm>
          <a:prstGeom prst="roundRect">
            <a:avLst>
              <a:gd name="adj" fmla="val 7634"/>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a:t>
            </a:r>
            <a:r>
              <a:rPr kumimoji="0" lang="en-GB" sz="12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Annual Reporting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RAM</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SitReps</a:t>
            </a:r>
            <a:endPar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 name="Arrow: Up 34">
            <a:extLst>
              <a:ext uri="{FF2B5EF4-FFF2-40B4-BE49-F238E27FC236}">
                <a16:creationId xmlns:a16="http://schemas.microsoft.com/office/drawing/2014/main" id="{5939EDA7-6844-46BF-A882-1B28F43D62F3}"/>
              </a:ext>
            </a:extLst>
          </p:cNvPr>
          <p:cNvSpPr/>
          <p:nvPr/>
        </p:nvSpPr>
        <p:spPr>
          <a:xfrm>
            <a:off x="9564996" y="4266331"/>
            <a:ext cx="347472" cy="802261"/>
          </a:xfrm>
          <a:prstGeom prst="upArrow">
            <a:avLst>
              <a:gd name="adj1" fmla="val 50000"/>
              <a:gd name="adj2" fmla="val 7365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13">
            <a:extLst>
              <a:ext uri="{FF2B5EF4-FFF2-40B4-BE49-F238E27FC236}">
                <a16:creationId xmlns:a16="http://schemas.microsoft.com/office/drawing/2014/main" id="{2A680E4D-4252-4189-9229-C95D597B7366}"/>
              </a:ext>
            </a:extLst>
          </p:cNvPr>
          <p:cNvSpPr/>
          <p:nvPr/>
        </p:nvSpPr>
        <p:spPr>
          <a:xfrm>
            <a:off x="5077451" y="4908415"/>
            <a:ext cx="3508945" cy="1627593"/>
          </a:xfrm>
          <a:prstGeom prst="roundRect">
            <a:avLst>
              <a:gd name="adj" fmla="val 8363"/>
            </a:avLst>
          </a:prstGeom>
          <a:solidFill>
            <a:schemeClr val="accent4">
              <a:lumMod val="60000"/>
              <a:lumOff val="40000"/>
              <a:alpha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0" rIns="9144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noProof="0" dirty="0">
                <a:solidFill>
                  <a:prstClr val="black"/>
                </a:solidFill>
                <a:latin typeface="Arial" panose="020B0604020202020204" pitchFamily="34" charset="0"/>
                <a:cs typeface="Arial" panose="020B0604020202020204" pitchFamily="34" charset="0"/>
              </a:rPr>
              <a:t>IMPLEMENTATION MO</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NITORING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76D07FD1-EC3D-4377-A261-E3D7793FCCE1}"/>
              </a:ext>
            </a:extLst>
          </p:cNvPr>
          <p:cNvSpPr txBox="1"/>
          <p:nvPr/>
        </p:nvSpPr>
        <p:spPr>
          <a:xfrm>
            <a:off x="5700206" y="1793106"/>
            <a:ext cx="2912785" cy="4747453"/>
          </a:xfrm>
          <a:prstGeom prst="rect">
            <a:avLst/>
          </a:prstGeom>
          <a:noFill/>
        </p:spPr>
        <p:txBody>
          <a:bodyPr wrap="square" rtlCol="0" anchor="t">
            <a:spAutoFit/>
          </a:bodyPr>
          <a:lstStyle/>
          <a:p>
            <a:pPr marL="171450" lvl="0" indent="-171450">
              <a:spcBef>
                <a:spcPts val="600"/>
              </a:spcBef>
              <a:spcAft>
                <a:spcPts val="3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Large scale national surveys – MICS, DHS</a:t>
            </a:r>
          </a:p>
          <a:p>
            <a:pPr marL="171450" indent="-171450">
              <a:spcBef>
                <a:spcPts val="600"/>
              </a:spcBef>
              <a:spcAft>
                <a:spcPts val="300"/>
              </a:spcAft>
              <a:buFont typeface="Arial" panose="020B0604020202020204" pitchFamily="34" charset="0"/>
              <a:buChar char="•"/>
            </a:pPr>
            <a:r>
              <a:rPr lang="en-GB" sz="1200" dirty="0">
                <a:latin typeface="Arial" panose="020B0604020202020204" pitchFamily="34" charset="0"/>
                <a:cs typeface="Arial" panose="020B0604020202020204" pitchFamily="34" charset="0"/>
              </a:rPr>
              <a:t>Big data (social media, remote data, call detail records, meta analysis)</a:t>
            </a:r>
          </a:p>
          <a:p>
            <a:pPr marL="171450" lvl="0" indent="-171450">
              <a:spcBef>
                <a:spcPts val="600"/>
              </a:spcBef>
              <a:spcAft>
                <a:spcPts val="3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Limited coverage statistical surveys – e.g. SMART, localized KAP</a:t>
            </a:r>
          </a:p>
          <a:p>
            <a:pPr marL="171450" lvl="0" indent="-171450">
              <a:spcBef>
                <a:spcPts val="600"/>
              </a:spcBef>
              <a:spcAft>
                <a:spcPts val="3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Non-statistical perception surveys &amp; large-scale feedback mechanisms</a:t>
            </a:r>
          </a:p>
          <a:p>
            <a:pPr marL="171450" lvl="0" indent="-171450">
              <a:spcBef>
                <a:spcPts val="600"/>
              </a:spcBef>
              <a:spcAft>
                <a:spcPts val="300"/>
              </a:spcAft>
              <a:buFont typeface="Arial" panose="020B0604020202020204" pitchFamily="34" charset="0"/>
              <a:buChar char="•"/>
              <a:defRPr/>
            </a:pPr>
            <a:r>
              <a:rPr lang="en-GB" sz="1200" dirty="0">
                <a:latin typeface="Arial" panose="020B0604020202020204" pitchFamily="34" charset="0"/>
                <a:cs typeface="Arial" panose="020B0604020202020204" pitchFamily="34" charset="0"/>
              </a:rPr>
              <a:t>National MIS/admin data – e.g. HMIS, EMIS</a:t>
            </a:r>
          </a:p>
          <a:p>
            <a:pPr marL="171450" indent="-171450">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Programme-specific joint monitoring systems</a:t>
            </a:r>
          </a:p>
          <a:p>
            <a:pPr marL="171450" indent="-171450">
              <a:spcBef>
                <a:spcPts val="600"/>
              </a:spcBef>
              <a:buFont typeface="Arial" panose="020B0604020202020204" pitchFamily="34" charset="0"/>
              <a:buChar char="•"/>
            </a:pPr>
            <a:r>
              <a:rPr lang="en-GB" sz="1200" dirty="0">
                <a:latin typeface="Arial" panose="020B0604020202020204" pitchFamily="34" charset="0"/>
                <a:cs typeface="Arial" panose="020B0604020202020204" pitchFamily="34" charset="0"/>
              </a:rPr>
              <a:t>Bottleneck monitoring/analysis</a:t>
            </a:r>
          </a:p>
          <a:p>
            <a:pPr marL="171450" lvl="0" indent="-171450">
              <a:spcBef>
                <a:spcPts val="600"/>
              </a:spcBef>
              <a:buFont typeface="Arial" panose="020B0604020202020204" pitchFamily="34" charset="0"/>
              <a:buChar char="•"/>
              <a:defRPr/>
            </a:pPr>
            <a:r>
              <a:rPr lang="en-GB" sz="1200" dirty="0">
                <a:latin typeface="Arial" panose="020B0604020202020204" pitchFamily="34" charset="0"/>
                <a:cs typeface="Arial" panose="020B0604020202020204" pitchFamily="34" charset="0"/>
              </a:rPr>
              <a:t>Partner reporting</a:t>
            </a:r>
          </a:p>
          <a:p>
            <a:pPr marL="171450" lvl="0" indent="-171450">
              <a:spcBef>
                <a:spcPts val="600"/>
              </a:spcBef>
              <a:buFont typeface="Arial" panose="020B0604020202020204" pitchFamily="34" charset="0"/>
              <a:buChar char="•"/>
              <a:defRPr/>
            </a:pPr>
            <a:r>
              <a:rPr lang="en-GB" sz="1200" dirty="0">
                <a:latin typeface="Arial" panose="020B0604020202020204" pitchFamily="34" charset="0"/>
                <a:cs typeface="Arial" panose="020B0604020202020204" pitchFamily="34" charset="0"/>
              </a:rPr>
              <a:t>Field monitoring (including feedback mechanisms)</a:t>
            </a:r>
          </a:p>
          <a:p>
            <a:pPr marL="171450" lvl="0" indent="-171450">
              <a:spcBef>
                <a:spcPts val="600"/>
              </a:spcBef>
              <a:buFont typeface="Arial" panose="020B0604020202020204" pitchFamily="34" charset="0"/>
              <a:buChar char="•"/>
              <a:defRPr/>
            </a:pPr>
            <a:r>
              <a:rPr lang="en-GB" sz="1200" dirty="0">
                <a:latin typeface="Arial" panose="020B0604020202020204" pitchFamily="34" charset="0"/>
                <a:cs typeface="Arial" panose="020B0604020202020204" pitchFamily="34" charset="0"/>
              </a:rPr>
              <a:t>Other programme assurance under HACT</a:t>
            </a:r>
          </a:p>
          <a:p>
            <a:pPr marL="171450" lvl="0" indent="-171450">
              <a:spcBef>
                <a:spcPts val="600"/>
              </a:spcBef>
              <a:buFont typeface="Arial" panose="020B0604020202020204" pitchFamily="34" charset="0"/>
              <a:buChar char="•"/>
              <a:defRPr/>
            </a:pPr>
            <a:r>
              <a:rPr lang="en-GB" sz="1200" dirty="0">
                <a:latin typeface="Arial" panose="020B0604020202020204" pitchFamily="34" charset="0"/>
                <a:cs typeface="Arial" panose="020B0604020202020204" pitchFamily="34" charset="0"/>
              </a:rPr>
              <a:t>Input monitoring (Supplies, HR, financial implementation)</a:t>
            </a:r>
          </a:p>
        </p:txBody>
      </p:sp>
      <p:sp>
        <p:nvSpPr>
          <p:cNvPr id="38" name="Arrow: Left-Right 37">
            <a:extLst>
              <a:ext uri="{FF2B5EF4-FFF2-40B4-BE49-F238E27FC236}">
                <a16:creationId xmlns:a16="http://schemas.microsoft.com/office/drawing/2014/main" id="{B6B93FBD-831D-47CD-A02B-CB696A1B5FB7}"/>
              </a:ext>
            </a:extLst>
          </p:cNvPr>
          <p:cNvSpPr/>
          <p:nvPr/>
        </p:nvSpPr>
        <p:spPr>
          <a:xfrm>
            <a:off x="4558061" y="2719520"/>
            <a:ext cx="446223" cy="322311"/>
          </a:xfrm>
          <a:prstGeom prst="leftRightArrow">
            <a:avLst>
              <a:gd name="adj1" fmla="val 62576"/>
              <a:gd name="adj2" fmla="val 310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row: Left-Right 38">
            <a:extLst>
              <a:ext uri="{FF2B5EF4-FFF2-40B4-BE49-F238E27FC236}">
                <a16:creationId xmlns:a16="http://schemas.microsoft.com/office/drawing/2014/main" id="{15FD45AF-DFE5-41C6-A078-CDE7EAB7F9EC}"/>
              </a:ext>
            </a:extLst>
          </p:cNvPr>
          <p:cNvSpPr/>
          <p:nvPr/>
        </p:nvSpPr>
        <p:spPr>
          <a:xfrm>
            <a:off x="4558061" y="4192820"/>
            <a:ext cx="446223" cy="322311"/>
          </a:xfrm>
          <a:prstGeom prst="leftRightArrow">
            <a:avLst>
              <a:gd name="adj1" fmla="val 56605"/>
              <a:gd name="adj2" fmla="val 310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Left-Right 39">
            <a:extLst>
              <a:ext uri="{FF2B5EF4-FFF2-40B4-BE49-F238E27FC236}">
                <a16:creationId xmlns:a16="http://schemas.microsoft.com/office/drawing/2014/main" id="{19734F83-EC54-4AEE-A520-391226E4F8CC}"/>
              </a:ext>
            </a:extLst>
          </p:cNvPr>
          <p:cNvSpPr/>
          <p:nvPr/>
        </p:nvSpPr>
        <p:spPr>
          <a:xfrm>
            <a:off x="4558061" y="5461795"/>
            <a:ext cx="446223" cy="322311"/>
          </a:xfrm>
          <a:prstGeom prst="leftRightArrow">
            <a:avLst>
              <a:gd name="adj1" fmla="val 56605"/>
              <a:gd name="adj2" fmla="val 310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13D78281-2BFC-4548-96CD-6356012B14FE}"/>
              </a:ext>
            </a:extLst>
          </p:cNvPr>
          <p:cNvSpPr txBox="1"/>
          <p:nvPr/>
        </p:nvSpPr>
        <p:spPr>
          <a:xfrm>
            <a:off x="753552" y="1128205"/>
            <a:ext cx="4104421" cy="27699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STRATEGIES / PLANS / RESULTS FRAMEWORKS</a:t>
            </a:r>
          </a:p>
        </p:txBody>
      </p:sp>
      <p:sp>
        <p:nvSpPr>
          <p:cNvPr id="42" name="TextBox 41">
            <a:extLst>
              <a:ext uri="{FF2B5EF4-FFF2-40B4-BE49-F238E27FC236}">
                <a16:creationId xmlns:a16="http://schemas.microsoft.com/office/drawing/2014/main" id="{FB640A58-9F49-45B7-BCA5-ED6C5F9ECD32}"/>
              </a:ext>
            </a:extLst>
          </p:cNvPr>
          <p:cNvSpPr txBox="1"/>
          <p:nvPr/>
        </p:nvSpPr>
        <p:spPr>
          <a:xfrm>
            <a:off x="5192083" y="1125032"/>
            <a:ext cx="32566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MONITORING SYSTEMS &amp; PROCESSES</a:t>
            </a:r>
          </a:p>
        </p:txBody>
      </p:sp>
      <p:sp>
        <p:nvSpPr>
          <p:cNvPr id="43" name="TextBox 42">
            <a:extLst>
              <a:ext uri="{FF2B5EF4-FFF2-40B4-BE49-F238E27FC236}">
                <a16:creationId xmlns:a16="http://schemas.microsoft.com/office/drawing/2014/main" id="{3E34B46C-D52B-4A30-BEF8-198CB9319EA0}"/>
              </a:ext>
            </a:extLst>
          </p:cNvPr>
          <p:cNvSpPr txBox="1"/>
          <p:nvPr/>
        </p:nvSpPr>
        <p:spPr>
          <a:xfrm>
            <a:off x="8975955" y="1125032"/>
            <a:ext cx="287413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REPORTING </a:t>
            </a:r>
          </a:p>
        </p:txBody>
      </p:sp>
    </p:spTree>
    <p:extLst>
      <p:ext uri="{BB962C8B-B14F-4D97-AF65-F5344CB8AC3E}">
        <p14:creationId xmlns:p14="http://schemas.microsoft.com/office/powerpoint/2010/main" val="1572295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7" grpId="0" animBg="1"/>
      <p:bldP spid="28" grpId="0" animBg="1"/>
      <p:bldP spid="29"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BAFE3E-0792-4226-ABAC-FF0C8740DE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67788-2DBF-4147-97E4-F9BB9F82DE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2DF8078-6DA7-48C8-84BB-BBE83E5F952D}"/>
              </a:ext>
            </a:extLst>
          </p:cNvPr>
          <p:cNvSpPr>
            <a:spLocks noGrp="1"/>
          </p:cNvSpPr>
          <p:nvPr>
            <p:ph type="title"/>
          </p:nvPr>
        </p:nvSpPr>
        <p:spPr/>
        <p:txBody>
          <a:bodyPr>
            <a:normAutofit/>
          </a:bodyPr>
          <a:lstStyle/>
          <a:p>
            <a:r>
              <a:rPr lang="en-US" dirty="0">
                <a:solidFill>
                  <a:schemeClr val="bg1"/>
                </a:solidFill>
                <a:ea typeface="Arial" charset="0"/>
                <a:cs typeface="Arial" charset="0"/>
              </a:rPr>
              <a:t>Where </a:t>
            </a:r>
            <a:r>
              <a:rPr lang="en-US" dirty="0" err="1">
                <a:solidFill>
                  <a:schemeClr val="bg1"/>
                </a:solidFill>
                <a:ea typeface="Arial" charset="0"/>
                <a:cs typeface="Arial" charset="0"/>
              </a:rPr>
              <a:t>eTools</a:t>
            </a:r>
            <a:r>
              <a:rPr lang="en-US" dirty="0">
                <a:solidFill>
                  <a:schemeClr val="bg1"/>
                </a:solidFill>
                <a:ea typeface="Arial" charset="0"/>
                <a:cs typeface="Arial" charset="0"/>
              </a:rPr>
              <a:t> supports key elements of RBM</a:t>
            </a:r>
            <a:endParaRPr lang="en-US" dirty="0">
              <a:solidFill>
                <a:schemeClr val="bg1"/>
              </a:solidFill>
            </a:endParaRPr>
          </a:p>
        </p:txBody>
      </p:sp>
      <p:grpSp>
        <p:nvGrpSpPr>
          <p:cNvPr id="5" name="Group 4">
            <a:extLst>
              <a:ext uri="{FF2B5EF4-FFF2-40B4-BE49-F238E27FC236}">
                <a16:creationId xmlns:a16="http://schemas.microsoft.com/office/drawing/2014/main" id="{5A8DEC80-B64C-4945-8A99-A2A40A159234}"/>
              </a:ext>
            </a:extLst>
          </p:cNvPr>
          <p:cNvGrpSpPr/>
          <p:nvPr/>
        </p:nvGrpSpPr>
        <p:grpSpPr>
          <a:xfrm>
            <a:off x="3213738" y="1198648"/>
            <a:ext cx="5616975" cy="4040216"/>
            <a:chOff x="2295301" y="965258"/>
            <a:chExt cx="7869952" cy="5262215"/>
          </a:xfrm>
        </p:grpSpPr>
        <p:graphicFrame>
          <p:nvGraphicFramePr>
            <p:cNvPr id="21" name="Diagram 20">
              <a:extLst>
                <a:ext uri="{FF2B5EF4-FFF2-40B4-BE49-F238E27FC236}">
                  <a16:creationId xmlns:a16="http://schemas.microsoft.com/office/drawing/2014/main" id="{088E34ED-6CD6-4BD0-B176-8CC21F049C83}"/>
                </a:ext>
              </a:extLst>
            </p:cNvPr>
            <p:cNvGraphicFramePr/>
            <p:nvPr>
              <p:extLst>
                <p:ext uri="{D42A27DB-BD31-4B8C-83A1-F6EECF244321}">
                  <p14:modId xmlns:p14="http://schemas.microsoft.com/office/powerpoint/2010/main" val="4020286832"/>
                </p:ext>
              </p:extLst>
            </p:nvPr>
          </p:nvGraphicFramePr>
          <p:xfrm>
            <a:off x="2295301" y="965258"/>
            <a:ext cx="7523888" cy="5262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ounded Rectangle 27">
              <a:extLst>
                <a:ext uri="{FF2B5EF4-FFF2-40B4-BE49-F238E27FC236}">
                  <a16:creationId xmlns:a16="http://schemas.microsoft.com/office/drawing/2014/main" id="{1EC2E22F-71C9-4BA7-B543-23C2CFDF4D0F}"/>
                </a:ext>
              </a:extLst>
            </p:cNvPr>
            <p:cNvSpPr/>
            <p:nvPr/>
          </p:nvSpPr>
          <p:spPr>
            <a:xfrm>
              <a:off x="5147206" y="3101865"/>
              <a:ext cx="1695505" cy="1060148"/>
            </a:xfrm>
            <a:prstGeom prst="roundRect">
              <a:avLst/>
            </a:prstGeom>
            <a:solidFill>
              <a:schemeClr val="accent5"/>
            </a:solidFill>
            <a:ln w="190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Programme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Re-Design</a:t>
              </a:r>
            </a:p>
          </p:txBody>
        </p:sp>
        <p:cxnSp>
          <p:nvCxnSpPr>
            <p:cNvPr id="23" name="Curved Connector 28">
              <a:extLst>
                <a:ext uri="{FF2B5EF4-FFF2-40B4-BE49-F238E27FC236}">
                  <a16:creationId xmlns:a16="http://schemas.microsoft.com/office/drawing/2014/main" id="{65A3E554-0B5E-45D1-9BCF-BE3101855607}"/>
                </a:ext>
              </a:extLst>
            </p:cNvPr>
            <p:cNvCxnSpPr/>
            <p:nvPr/>
          </p:nvCxnSpPr>
          <p:spPr>
            <a:xfrm flipV="1">
              <a:off x="4836644" y="4190344"/>
              <a:ext cx="1108749" cy="722027"/>
            </a:xfrm>
            <a:prstGeom prst="curvedConnector2">
              <a:avLst/>
            </a:prstGeom>
            <a:noFill/>
            <a:ln w="76200" cap="flat" cmpd="sng" algn="ctr">
              <a:solidFill>
                <a:srgbClr val="A5A5A5">
                  <a:lumMod val="20000"/>
                  <a:lumOff val="80000"/>
                </a:srgbClr>
              </a:solidFill>
              <a:prstDash val="solid"/>
              <a:miter lim="800000"/>
              <a:tailEnd type="triangle"/>
            </a:ln>
            <a:effectLst/>
          </p:spPr>
        </p:cxnSp>
        <p:sp>
          <p:nvSpPr>
            <p:cNvPr id="24" name="Minus 29">
              <a:extLst>
                <a:ext uri="{FF2B5EF4-FFF2-40B4-BE49-F238E27FC236}">
                  <a16:creationId xmlns:a16="http://schemas.microsoft.com/office/drawing/2014/main" id="{9E788681-7B51-45CB-A205-2BA55D0BE88F}"/>
                </a:ext>
              </a:extLst>
            </p:cNvPr>
            <p:cNvSpPr/>
            <p:nvPr/>
          </p:nvSpPr>
          <p:spPr>
            <a:xfrm>
              <a:off x="4463792" y="3488943"/>
              <a:ext cx="745707" cy="407923"/>
            </a:xfrm>
            <a:prstGeom prst="mathMinus">
              <a:avLst>
                <a:gd name="adj1" fmla="val 35520"/>
              </a:avLst>
            </a:prstGeom>
            <a:solidFill>
              <a:srgbClr val="A5A5A5">
                <a:lumMod val="20000"/>
                <a:lumOff val="80000"/>
              </a:srgbClr>
            </a:solidFill>
            <a:ln w="6350" cap="flat" cmpd="sng" algn="ctr">
              <a:solidFill>
                <a:srgbClr val="A5A5A5">
                  <a:lumMod val="20000"/>
                  <a:lumOff val="8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Minus 30">
              <a:extLst>
                <a:ext uri="{FF2B5EF4-FFF2-40B4-BE49-F238E27FC236}">
                  <a16:creationId xmlns:a16="http://schemas.microsoft.com/office/drawing/2014/main" id="{DE969FCF-AD10-4214-8AAB-FE85FAFB60F0}"/>
                </a:ext>
              </a:extLst>
            </p:cNvPr>
            <p:cNvSpPr/>
            <p:nvPr/>
          </p:nvSpPr>
          <p:spPr>
            <a:xfrm>
              <a:off x="6780417" y="3400371"/>
              <a:ext cx="720148" cy="559539"/>
            </a:xfrm>
            <a:prstGeom prst="mathMinus">
              <a:avLst/>
            </a:prstGeom>
            <a:solidFill>
              <a:srgbClr val="A5A5A5">
                <a:lumMod val="20000"/>
                <a:lumOff val="80000"/>
              </a:srgbClr>
            </a:solidFill>
            <a:ln w="6350" cap="flat" cmpd="sng" algn="ctr">
              <a:solidFill>
                <a:srgbClr val="A5A5A5">
                  <a:lumMod val="20000"/>
                  <a:lumOff val="8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Down Arrow 31">
              <a:extLst>
                <a:ext uri="{FF2B5EF4-FFF2-40B4-BE49-F238E27FC236}">
                  <a16:creationId xmlns:a16="http://schemas.microsoft.com/office/drawing/2014/main" id="{D64972EE-AB7B-4A1C-B2DB-DB65C1B2BF2F}"/>
                </a:ext>
              </a:extLst>
            </p:cNvPr>
            <p:cNvSpPr/>
            <p:nvPr/>
          </p:nvSpPr>
          <p:spPr>
            <a:xfrm>
              <a:off x="5845308" y="2403865"/>
              <a:ext cx="321832" cy="726331"/>
            </a:xfrm>
            <a:prstGeom prst="downArrow">
              <a:avLst/>
            </a:prstGeom>
            <a:solidFill>
              <a:srgbClr val="A5A5A5">
                <a:lumMod val="20000"/>
                <a:lumOff val="80000"/>
              </a:srgbClr>
            </a:solidFill>
            <a:ln w="6350" cap="flat" cmpd="sng" algn="ctr">
              <a:solidFill>
                <a:srgbClr val="A5A5A5">
                  <a:lumMod val="20000"/>
                  <a:lumOff val="8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27" name="Curved Connector 32">
              <a:extLst>
                <a:ext uri="{FF2B5EF4-FFF2-40B4-BE49-F238E27FC236}">
                  <a16:creationId xmlns:a16="http://schemas.microsoft.com/office/drawing/2014/main" id="{C913A6CA-D90D-4123-99A9-D0F1BBBE5F65}"/>
                </a:ext>
              </a:extLst>
            </p:cNvPr>
            <p:cNvCxnSpPr/>
            <p:nvPr/>
          </p:nvCxnSpPr>
          <p:spPr>
            <a:xfrm flipH="1" flipV="1">
              <a:off x="6072640" y="4190344"/>
              <a:ext cx="1108749" cy="722027"/>
            </a:xfrm>
            <a:prstGeom prst="curvedConnector2">
              <a:avLst/>
            </a:prstGeom>
            <a:noFill/>
            <a:ln w="76200" cap="flat" cmpd="sng" algn="ctr">
              <a:solidFill>
                <a:srgbClr val="A5A5A5">
                  <a:lumMod val="20000"/>
                  <a:lumOff val="80000"/>
                </a:srgbClr>
              </a:solidFill>
              <a:prstDash val="solid"/>
              <a:miter lim="800000"/>
              <a:tailEnd type="triangle"/>
            </a:ln>
            <a:effectLst/>
          </p:spPr>
        </p:cxnSp>
        <p:sp>
          <p:nvSpPr>
            <p:cNvPr id="28" name="Rounded Rectangle 33">
              <a:extLst>
                <a:ext uri="{FF2B5EF4-FFF2-40B4-BE49-F238E27FC236}">
                  <a16:creationId xmlns:a16="http://schemas.microsoft.com/office/drawing/2014/main" id="{E644B68D-DAFC-4D09-9123-D4700154D9C0}"/>
                </a:ext>
              </a:extLst>
            </p:cNvPr>
            <p:cNvSpPr/>
            <p:nvPr/>
          </p:nvSpPr>
          <p:spPr>
            <a:xfrm>
              <a:off x="7524331" y="3130197"/>
              <a:ext cx="1613236" cy="1060148"/>
            </a:xfrm>
            <a:prstGeom prst="roundRect">
              <a:avLst/>
            </a:prstGeom>
            <a:solidFill>
              <a:schemeClr val="accent5">
                <a:lumMod val="60000"/>
                <a:lumOff val="40000"/>
              </a:schemeClr>
            </a:solidFill>
            <a:ln w="19050" cap="flat" cmpd="sng" algn="ctr">
              <a:solidFill>
                <a:sysClr val="window" lastClr="FFFFFF"/>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Strategic Planning</a:t>
              </a:r>
            </a:p>
          </p:txBody>
        </p:sp>
        <p:sp>
          <p:nvSpPr>
            <p:cNvPr id="29" name="Rounded Rectangle 38">
              <a:extLst>
                <a:ext uri="{FF2B5EF4-FFF2-40B4-BE49-F238E27FC236}">
                  <a16:creationId xmlns:a16="http://schemas.microsoft.com/office/drawing/2014/main" id="{59228AC2-3481-45D9-94DB-992CA2ABF643}"/>
                </a:ext>
              </a:extLst>
            </p:cNvPr>
            <p:cNvSpPr/>
            <p:nvPr/>
          </p:nvSpPr>
          <p:spPr>
            <a:xfrm>
              <a:off x="8843080" y="5780042"/>
              <a:ext cx="865633" cy="302605"/>
            </a:xfrm>
            <a:prstGeom prst="roundRect">
              <a:avLst/>
            </a:prstGeom>
            <a:blipFill>
              <a:blip r:embed="rId8"/>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39">
              <a:extLst>
                <a:ext uri="{FF2B5EF4-FFF2-40B4-BE49-F238E27FC236}">
                  <a16:creationId xmlns:a16="http://schemas.microsoft.com/office/drawing/2014/main" id="{5724EF03-5A51-49AB-8DA4-08242B3D98A0}"/>
                </a:ext>
              </a:extLst>
            </p:cNvPr>
            <p:cNvSpPr/>
            <p:nvPr/>
          </p:nvSpPr>
          <p:spPr>
            <a:xfrm>
              <a:off x="8826607" y="4922632"/>
              <a:ext cx="865633" cy="302605"/>
            </a:xfrm>
            <a:prstGeom prst="roundRect">
              <a:avLst/>
            </a:prstGeom>
            <a:blipFill>
              <a:blip r:embed="rId9"/>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ounded Rectangle 40">
              <a:extLst>
                <a:ext uri="{FF2B5EF4-FFF2-40B4-BE49-F238E27FC236}">
                  <a16:creationId xmlns:a16="http://schemas.microsoft.com/office/drawing/2014/main" id="{40449937-44FC-4B5C-8B5D-EFD111DB7D1D}"/>
                </a:ext>
              </a:extLst>
            </p:cNvPr>
            <p:cNvSpPr/>
            <p:nvPr/>
          </p:nvSpPr>
          <p:spPr>
            <a:xfrm>
              <a:off x="8826607" y="5345197"/>
              <a:ext cx="865633" cy="302605"/>
            </a:xfrm>
            <a:prstGeom prst="roundRect">
              <a:avLst/>
            </a:prstGeom>
            <a:blipFill>
              <a:blip r:embed="rId10"/>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ounded Rectangle 41">
              <a:extLst>
                <a:ext uri="{FF2B5EF4-FFF2-40B4-BE49-F238E27FC236}">
                  <a16:creationId xmlns:a16="http://schemas.microsoft.com/office/drawing/2014/main" id="{009CD68B-250F-4377-8C5F-3B507B2347C3}"/>
                </a:ext>
              </a:extLst>
            </p:cNvPr>
            <p:cNvSpPr/>
            <p:nvPr/>
          </p:nvSpPr>
          <p:spPr>
            <a:xfrm>
              <a:off x="9299620" y="3692152"/>
              <a:ext cx="865633" cy="302605"/>
            </a:xfrm>
            <a:prstGeom prst="roundRect">
              <a:avLst/>
            </a:prstGeom>
            <a:blipFill>
              <a:blip r:embed="rId9"/>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84001D35-6811-4D8C-AC45-59711B9E0F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96285" y="3189446"/>
              <a:ext cx="624856" cy="355821"/>
            </a:xfrm>
            <a:prstGeom prst="rect">
              <a:avLst/>
            </a:prstGeom>
          </p:spPr>
        </p:pic>
        <p:sp>
          <p:nvSpPr>
            <p:cNvPr id="33" name="Rounded Rectangle 38">
              <a:extLst>
                <a:ext uri="{FF2B5EF4-FFF2-40B4-BE49-F238E27FC236}">
                  <a16:creationId xmlns:a16="http://schemas.microsoft.com/office/drawing/2014/main" id="{96BA610A-4F38-4A21-9899-3B5C491A35B8}"/>
                </a:ext>
              </a:extLst>
            </p:cNvPr>
            <p:cNvSpPr/>
            <p:nvPr/>
          </p:nvSpPr>
          <p:spPr>
            <a:xfrm>
              <a:off x="8843080" y="5779705"/>
              <a:ext cx="865633" cy="302605"/>
            </a:xfrm>
            <a:prstGeom prst="roundRect">
              <a:avLst/>
            </a:prstGeom>
            <a:blipFill>
              <a:blip r:embed="rId8"/>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ounded Rectangle 38">
            <a:extLst>
              <a:ext uri="{FF2B5EF4-FFF2-40B4-BE49-F238E27FC236}">
                <a16:creationId xmlns:a16="http://schemas.microsoft.com/office/drawing/2014/main" id="{A6F50FB1-9937-4074-B40E-C17FC4859C0F}"/>
              </a:ext>
            </a:extLst>
          </p:cNvPr>
          <p:cNvSpPr/>
          <p:nvPr/>
        </p:nvSpPr>
        <p:spPr>
          <a:xfrm>
            <a:off x="3317028" y="4907619"/>
            <a:ext cx="617823" cy="232334"/>
          </a:xfrm>
          <a:prstGeom prst="roundRect">
            <a:avLst/>
          </a:prstGeom>
          <a:blipFill>
            <a:blip r:embed="rId8"/>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ounded Rectangle 39">
            <a:extLst>
              <a:ext uri="{FF2B5EF4-FFF2-40B4-BE49-F238E27FC236}">
                <a16:creationId xmlns:a16="http://schemas.microsoft.com/office/drawing/2014/main" id="{CED938A7-B6DD-45F2-A5D0-F1356E79F652}"/>
              </a:ext>
            </a:extLst>
          </p:cNvPr>
          <p:cNvSpPr/>
          <p:nvPr/>
        </p:nvSpPr>
        <p:spPr>
          <a:xfrm>
            <a:off x="3317028" y="4237035"/>
            <a:ext cx="617823" cy="232334"/>
          </a:xfrm>
          <a:prstGeom prst="roundRect">
            <a:avLst/>
          </a:prstGeom>
          <a:blipFill>
            <a:blip r:embed="rId9"/>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0">
            <a:extLst>
              <a:ext uri="{FF2B5EF4-FFF2-40B4-BE49-F238E27FC236}">
                <a16:creationId xmlns:a16="http://schemas.microsoft.com/office/drawing/2014/main" id="{9AD08FE8-B5FE-4AD0-9378-D6BE87250DEB}"/>
              </a:ext>
            </a:extLst>
          </p:cNvPr>
          <p:cNvSpPr/>
          <p:nvPr/>
        </p:nvSpPr>
        <p:spPr>
          <a:xfrm>
            <a:off x="3317028" y="4561471"/>
            <a:ext cx="617823" cy="232334"/>
          </a:xfrm>
          <a:prstGeom prst="roundRect">
            <a:avLst/>
          </a:prstGeom>
          <a:blipFill>
            <a:blip r:embed="rId10"/>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965F0F9-4B3C-4527-B80C-63AA4B886F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1133" y="4690130"/>
            <a:ext cx="704684" cy="885889"/>
          </a:xfrm>
          <a:prstGeom prst="rect">
            <a:avLst/>
          </a:prstGeom>
          <a:ln>
            <a:noFill/>
          </a:ln>
        </p:spPr>
      </p:pic>
      <p:pic>
        <p:nvPicPr>
          <p:cNvPr id="11" name="Picture 10">
            <a:extLst>
              <a:ext uri="{FF2B5EF4-FFF2-40B4-BE49-F238E27FC236}">
                <a16:creationId xmlns:a16="http://schemas.microsoft.com/office/drawing/2014/main" id="{58DBDB34-AF9F-48E5-B550-8833292188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65367" y="5781219"/>
            <a:ext cx="667139" cy="806921"/>
          </a:xfrm>
          <a:prstGeom prst="rect">
            <a:avLst/>
          </a:prstGeom>
          <a:ln>
            <a:noFill/>
          </a:ln>
        </p:spPr>
      </p:pic>
      <p:pic>
        <p:nvPicPr>
          <p:cNvPr id="12" name="Picture 11">
            <a:extLst>
              <a:ext uri="{FF2B5EF4-FFF2-40B4-BE49-F238E27FC236}">
                <a16:creationId xmlns:a16="http://schemas.microsoft.com/office/drawing/2014/main" id="{F25F8CF3-2794-49D1-8592-C65EF4AD0D6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57681" y="5733198"/>
            <a:ext cx="671835" cy="948473"/>
          </a:xfrm>
          <a:prstGeom prst="rect">
            <a:avLst/>
          </a:prstGeom>
          <a:ln>
            <a:noFill/>
          </a:ln>
        </p:spPr>
      </p:pic>
      <p:pic>
        <p:nvPicPr>
          <p:cNvPr id="13" name="Picture 12">
            <a:extLst>
              <a:ext uri="{FF2B5EF4-FFF2-40B4-BE49-F238E27FC236}">
                <a16:creationId xmlns:a16="http://schemas.microsoft.com/office/drawing/2014/main" id="{F9431CE9-2394-492D-97AD-9520673E483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9516" y="5752509"/>
            <a:ext cx="691593" cy="942464"/>
          </a:xfrm>
          <a:prstGeom prst="rect">
            <a:avLst/>
          </a:prstGeom>
          <a:ln>
            <a:noFill/>
          </a:ln>
        </p:spPr>
      </p:pic>
      <p:pic>
        <p:nvPicPr>
          <p:cNvPr id="14" name="Picture 13">
            <a:extLst>
              <a:ext uri="{FF2B5EF4-FFF2-40B4-BE49-F238E27FC236}">
                <a16:creationId xmlns:a16="http://schemas.microsoft.com/office/drawing/2014/main" id="{5E0E102D-3E85-40B6-957B-0760D768CCA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459471" y="5789072"/>
            <a:ext cx="652620" cy="764899"/>
          </a:xfrm>
          <a:prstGeom prst="rect">
            <a:avLst/>
          </a:prstGeom>
          <a:ln>
            <a:noFill/>
          </a:ln>
        </p:spPr>
      </p:pic>
      <p:sp>
        <p:nvSpPr>
          <p:cNvPr id="15" name="Speech Bubble: Rectangle 14">
            <a:extLst>
              <a:ext uri="{FF2B5EF4-FFF2-40B4-BE49-F238E27FC236}">
                <a16:creationId xmlns:a16="http://schemas.microsoft.com/office/drawing/2014/main" id="{9423AFF0-E43A-4974-97CA-03138D273B5F}"/>
              </a:ext>
            </a:extLst>
          </p:cNvPr>
          <p:cNvSpPr/>
          <p:nvPr/>
        </p:nvSpPr>
        <p:spPr>
          <a:xfrm>
            <a:off x="1082842" y="5764476"/>
            <a:ext cx="4499811" cy="861954"/>
          </a:xfrm>
          <a:prstGeom prst="wedgeRectCallout">
            <a:avLst>
              <a:gd name="adj1" fmla="val -2436"/>
              <a:gd name="adj2" fmla="val -1121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peech Bubble: Rectangle 15">
            <a:extLst>
              <a:ext uri="{FF2B5EF4-FFF2-40B4-BE49-F238E27FC236}">
                <a16:creationId xmlns:a16="http://schemas.microsoft.com/office/drawing/2014/main" id="{16A7AEE4-0103-4AC8-9152-F1635376C8ED}"/>
              </a:ext>
            </a:extLst>
          </p:cNvPr>
          <p:cNvSpPr/>
          <p:nvPr/>
        </p:nvSpPr>
        <p:spPr>
          <a:xfrm>
            <a:off x="9367403" y="4722696"/>
            <a:ext cx="1907459" cy="853323"/>
          </a:xfrm>
          <a:prstGeom prst="wedgeRectCallout">
            <a:avLst>
              <a:gd name="adj1" fmla="val -93336"/>
              <a:gd name="adj2" fmla="val -172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43">
            <a:extLst>
              <a:ext uri="{FF2B5EF4-FFF2-40B4-BE49-F238E27FC236}">
                <a16:creationId xmlns:a16="http://schemas.microsoft.com/office/drawing/2014/main" id="{0C3D0A15-1169-4AEB-B4F4-F8CFBD92D478}"/>
              </a:ext>
            </a:extLst>
          </p:cNvPr>
          <p:cNvSpPr/>
          <p:nvPr/>
        </p:nvSpPr>
        <p:spPr>
          <a:xfrm>
            <a:off x="4201882" y="5842072"/>
            <a:ext cx="1059379" cy="373251"/>
          </a:xfrm>
          <a:prstGeom prst="roundRect">
            <a:avLst/>
          </a:prstGeom>
          <a:solidFill>
            <a:schemeClr val="bg2"/>
          </a:solidFill>
          <a:ln w="12700" cap="flat" cmpd="sng" algn="ctr">
            <a:solidFill>
              <a:schemeClr val="tx1">
                <a:lumMod val="65000"/>
                <a:lumOff val="3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4546A"/>
                </a:solidFill>
                <a:effectLst/>
                <a:uLnTx/>
                <a:uFillTx/>
                <a:latin typeface="Calibri" panose="020F0502020204030204"/>
                <a:ea typeface="+mn-ea"/>
                <a:cs typeface="+mn-cs"/>
              </a:rPr>
              <a:t>*Partner Reporting Portal</a:t>
            </a:r>
          </a:p>
        </p:txBody>
      </p:sp>
      <p:sp>
        <p:nvSpPr>
          <p:cNvPr id="18" name="Rounded Rectangle 43">
            <a:extLst>
              <a:ext uri="{FF2B5EF4-FFF2-40B4-BE49-F238E27FC236}">
                <a16:creationId xmlns:a16="http://schemas.microsoft.com/office/drawing/2014/main" id="{D2331397-2AA0-4715-9EF7-F7927AE5463E}"/>
              </a:ext>
            </a:extLst>
          </p:cNvPr>
          <p:cNvSpPr/>
          <p:nvPr/>
        </p:nvSpPr>
        <p:spPr>
          <a:xfrm>
            <a:off x="9482460" y="4968372"/>
            <a:ext cx="867143" cy="353335"/>
          </a:xfrm>
          <a:prstGeom prst="roundRect">
            <a:avLst/>
          </a:prstGeom>
          <a:solidFill>
            <a:schemeClr val="bg2"/>
          </a:solidFill>
          <a:ln w="12700" cap="flat" cmpd="sng" algn="ctr">
            <a:solidFill>
              <a:schemeClr val="tx1">
                <a:lumMod val="65000"/>
                <a:lumOff val="3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4546A"/>
                </a:solidFill>
                <a:effectLst/>
                <a:uLnTx/>
                <a:uFillTx/>
                <a:latin typeface="Calibri" panose="020F0502020204030204"/>
                <a:ea typeface="+mn-ea"/>
                <a:cs typeface="+mn-cs"/>
              </a:rPr>
              <a:t>*UN Partner Portal</a:t>
            </a:r>
          </a:p>
        </p:txBody>
      </p:sp>
      <p:sp>
        <p:nvSpPr>
          <p:cNvPr id="19" name="Rounded Rectangle 43">
            <a:extLst>
              <a:ext uri="{FF2B5EF4-FFF2-40B4-BE49-F238E27FC236}">
                <a16:creationId xmlns:a16="http://schemas.microsoft.com/office/drawing/2014/main" id="{3DA0001F-5007-4122-8594-56B456262AF8}"/>
              </a:ext>
            </a:extLst>
          </p:cNvPr>
          <p:cNvSpPr/>
          <p:nvPr/>
        </p:nvSpPr>
        <p:spPr>
          <a:xfrm>
            <a:off x="4196616" y="6251919"/>
            <a:ext cx="1064643" cy="325353"/>
          </a:xfrm>
          <a:prstGeom prst="roundRect">
            <a:avLst/>
          </a:prstGeom>
          <a:solidFill>
            <a:schemeClr val="bg2"/>
          </a:solidFill>
          <a:ln w="12700" cap="flat" cmpd="sng" algn="ctr">
            <a:solidFill>
              <a:schemeClr val="tx1">
                <a:lumMod val="65000"/>
                <a:lumOff val="3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4546A"/>
                </a:solidFill>
                <a:effectLst/>
                <a:uLnTx/>
                <a:uFillTx/>
                <a:latin typeface="Calibri" panose="020F0502020204030204"/>
                <a:ea typeface="+mn-ea"/>
                <a:cs typeface="+mn-cs"/>
              </a:rPr>
              <a:t>*Field Monitoring</a:t>
            </a:r>
          </a:p>
        </p:txBody>
      </p:sp>
      <p:sp>
        <p:nvSpPr>
          <p:cNvPr id="20" name="TextBox 2">
            <a:extLst>
              <a:ext uri="{FF2B5EF4-FFF2-40B4-BE49-F238E27FC236}">
                <a16:creationId xmlns:a16="http://schemas.microsoft.com/office/drawing/2014/main" id="{0DE4B5E5-6D3E-4E27-BA54-A97E834A5327}"/>
              </a:ext>
            </a:extLst>
          </p:cNvPr>
          <p:cNvSpPr txBox="1"/>
          <p:nvPr/>
        </p:nvSpPr>
        <p:spPr>
          <a:xfrm>
            <a:off x="7931892" y="6298327"/>
            <a:ext cx="1841632"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*Modules under development</a:t>
            </a:r>
          </a:p>
        </p:txBody>
      </p:sp>
      <p:sp>
        <p:nvSpPr>
          <p:cNvPr id="35" name="Rounded Rectangle 38">
            <a:extLst>
              <a:ext uri="{FF2B5EF4-FFF2-40B4-BE49-F238E27FC236}">
                <a16:creationId xmlns:a16="http://schemas.microsoft.com/office/drawing/2014/main" id="{24EE07D5-5C82-42D3-A4E9-BBAB59682AAD}"/>
              </a:ext>
            </a:extLst>
          </p:cNvPr>
          <p:cNvSpPr/>
          <p:nvPr/>
        </p:nvSpPr>
        <p:spPr>
          <a:xfrm>
            <a:off x="8216651" y="3632412"/>
            <a:ext cx="617823" cy="232334"/>
          </a:xfrm>
          <a:prstGeom prst="roundRect">
            <a:avLst/>
          </a:prstGeom>
          <a:blipFill>
            <a:blip r:embed="rId8"/>
            <a:stretch>
              <a:fillRect/>
            </a:stretch>
          </a:blipFill>
          <a:ln w="12700" cap="flat" cmpd="sng" algn="ctr">
            <a:solidFill>
              <a:srgbClr val="5B9BD5">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Speech Bubble: Rectangle 35">
            <a:extLst>
              <a:ext uri="{FF2B5EF4-FFF2-40B4-BE49-F238E27FC236}">
                <a16:creationId xmlns:a16="http://schemas.microsoft.com/office/drawing/2014/main" id="{B38D0FE6-A6A7-4234-96C4-1214C7302BB7}"/>
              </a:ext>
            </a:extLst>
          </p:cNvPr>
          <p:cNvSpPr/>
          <p:nvPr/>
        </p:nvSpPr>
        <p:spPr>
          <a:xfrm>
            <a:off x="9665524" y="2989006"/>
            <a:ext cx="1173479" cy="729954"/>
          </a:xfrm>
          <a:prstGeom prst="wedgeRectCallout">
            <a:avLst>
              <a:gd name="adj1" fmla="val -117248"/>
              <a:gd name="adj2" fmla="val 49562"/>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43">
            <a:extLst>
              <a:ext uri="{FF2B5EF4-FFF2-40B4-BE49-F238E27FC236}">
                <a16:creationId xmlns:a16="http://schemas.microsoft.com/office/drawing/2014/main" id="{D5D68E74-465F-49F7-9AFC-B7F26F50AF29}"/>
              </a:ext>
            </a:extLst>
          </p:cNvPr>
          <p:cNvSpPr/>
          <p:nvPr/>
        </p:nvSpPr>
        <p:spPr>
          <a:xfrm>
            <a:off x="9809662" y="3142794"/>
            <a:ext cx="867143" cy="353335"/>
          </a:xfrm>
          <a:prstGeom prst="roundRect">
            <a:avLst/>
          </a:prstGeom>
          <a:solidFill>
            <a:schemeClr val="bg2"/>
          </a:solidFill>
          <a:ln w="12700" cap="flat" cmpd="sng" algn="ctr">
            <a:solidFill>
              <a:schemeClr val="tx1">
                <a:lumMod val="65000"/>
                <a:lumOff val="35000"/>
              </a:scheme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44546A"/>
                </a:solidFill>
                <a:effectLst/>
                <a:uLnTx/>
                <a:uFillTx/>
                <a:latin typeface="Calibri" panose="020F0502020204030204"/>
                <a:ea typeface="+mn-ea"/>
                <a:cs typeface="+mn-cs"/>
              </a:rPr>
              <a:t>**Work planning</a:t>
            </a:r>
          </a:p>
        </p:txBody>
      </p:sp>
      <p:sp>
        <p:nvSpPr>
          <p:cNvPr id="38" name="TextBox 2">
            <a:extLst>
              <a:ext uri="{FF2B5EF4-FFF2-40B4-BE49-F238E27FC236}">
                <a16:creationId xmlns:a16="http://schemas.microsoft.com/office/drawing/2014/main" id="{51AF3C3C-CEF9-4131-97CC-E8648A628077}"/>
              </a:ext>
            </a:extLst>
          </p:cNvPr>
          <p:cNvSpPr txBox="1"/>
          <p:nvPr/>
        </p:nvSpPr>
        <p:spPr>
          <a:xfrm>
            <a:off x="7926973" y="6450727"/>
            <a:ext cx="24460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a:ea typeface="+mn-ea"/>
                <a:cs typeface="+mn-cs"/>
              </a:rPr>
              <a:t>**Modules planned for 2019  development</a:t>
            </a:r>
          </a:p>
        </p:txBody>
      </p:sp>
      <p:sp>
        <p:nvSpPr>
          <p:cNvPr id="2" name="Oval 1">
            <a:extLst>
              <a:ext uri="{FF2B5EF4-FFF2-40B4-BE49-F238E27FC236}">
                <a16:creationId xmlns:a16="http://schemas.microsoft.com/office/drawing/2014/main" id="{A2D685A8-2115-4EB5-A6E3-E38C00E107D0}"/>
              </a:ext>
            </a:extLst>
          </p:cNvPr>
          <p:cNvSpPr/>
          <p:nvPr/>
        </p:nvSpPr>
        <p:spPr>
          <a:xfrm>
            <a:off x="4067663" y="5545015"/>
            <a:ext cx="1386037" cy="86995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62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7513AD-F494-4D3F-A823-AAB240639D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25" y="0"/>
            <a:ext cx="12211825" cy="6858000"/>
          </a:xfrm>
          <a:prstGeom prst="rect">
            <a:avLst/>
          </a:prstGeom>
        </p:spPr>
      </p:pic>
      <p:sp>
        <p:nvSpPr>
          <p:cNvPr id="2" name="Title 1">
            <a:extLst>
              <a:ext uri="{FF2B5EF4-FFF2-40B4-BE49-F238E27FC236}">
                <a16:creationId xmlns:a16="http://schemas.microsoft.com/office/drawing/2014/main" id="{9525E490-5161-4948-AC68-323EC5EA58D2}"/>
              </a:ext>
            </a:extLst>
          </p:cNvPr>
          <p:cNvSpPr>
            <a:spLocks noGrp="1"/>
          </p:cNvSpPr>
          <p:nvPr>
            <p:ph type="title"/>
          </p:nvPr>
        </p:nvSpPr>
        <p:spPr>
          <a:xfrm>
            <a:off x="168437" y="1010653"/>
            <a:ext cx="4054643" cy="5099414"/>
          </a:xfrm>
          <a:gradFill flip="none" rotWithShape="1">
            <a:gsLst>
              <a:gs pos="0">
                <a:srgbClr val="2F5597">
                  <a:alpha val="50000"/>
                </a:srgbClr>
              </a:gs>
              <a:gs pos="100000">
                <a:srgbClr val="0099FF"/>
              </a:gs>
            </a:gsLst>
            <a:lin ang="2700000" scaled="1"/>
            <a:tileRect/>
          </a:gradFill>
        </p:spPr>
        <p:txBody>
          <a:bodyPr anchor="ctr">
            <a:normAutofit fontScale="90000"/>
          </a:bodyPr>
          <a:lstStyle/>
          <a:p>
            <a:pPr marL="363538"/>
            <a:r>
              <a:rPr lang="en-GB" sz="4400" dirty="0">
                <a:solidFill>
                  <a:schemeClr val="bg1"/>
                </a:solidFill>
              </a:rPr>
              <a:t>Discussion &amp; Questions</a:t>
            </a:r>
            <a:br>
              <a:rPr lang="en-GB" sz="4400" dirty="0">
                <a:solidFill>
                  <a:schemeClr val="bg1"/>
                </a:solidFill>
              </a:rPr>
            </a:br>
            <a:r>
              <a:rPr lang="en-GB" sz="4400" dirty="0">
                <a:solidFill>
                  <a:schemeClr val="bg1"/>
                </a:solidFill>
              </a:rPr>
              <a:t/>
            </a:r>
            <a:br>
              <a:rPr lang="en-GB" sz="4400" dirty="0">
                <a:solidFill>
                  <a:schemeClr val="bg1"/>
                </a:solidFill>
              </a:rPr>
            </a:br>
            <a:r>
              <a:rPr lang="en-GB" sz="4400" dirty="0">
                <a:solidFill>
                  <a:schemeClr val="bg1"/>
                </a:solidFill>
              </a:rPr>
              <a:t>What are the challenges and opportunities in this context?</a:t>
            </a:r>
          </a:p>
        </p:txBody>
      </p:sp>
      <p:sp>
        <p:nvSpPr>
          <p:cNvPr id="4" name="Slide Number Placeholder 3">
            <a:extLst>
              <a:ext uri="{FF2B5EF4-FFF2-40B4-BE49-F238E27FC236}">
                <a16:creationId xmlns:a16="http://schemas.microsoft.com/office/drawing/2014/main" id="{F17E8C9E-8305-4F58-B1AB-5A2D9418E0A5}"/>
              </a:ext>
            </a:extLst>
          </p:cNvPr>
          <p:cNvSpPr>
            <a:spLocks noGrp="1"/>
          </p:cNvSpPr>
          <p:nvPr>
            <p:ph type="sldNum" sz="quarter" idx="12"/>
          </p:nvPr>
        </p:nvSpPr>
        <p:spPr/>
        <p:txBody>
          <a:bodyPr/>
          <a:lstStyle/>
          <a:p>
            <a:fld id="{9F487915-AC20-4558-82F6-6FF5BD9F273B}" type="slidenum">
              <a:rPr lang="en-US" smtClean="0"/>
              <a:pPr/>
              <a:t>14</a:t>
            </a:fld>
            <a:endParaRPr lang="en-US" dirty="0"/>
          </a:p>
        </p:txBody>
      </p:sp>
    </p:spTree>
    <p:extLst>
      <p:ext uri="{BB962C8B-B14F-4D97-AF65-F5344CB8AC3E}">
        <p14:creationId xmlns:p14="http://schemas.microsoft.com/office/powerpoint/2010/main" val="3368747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4" t="14858" b="299"/>
          <a:stretch/>
        </p:blipFill>
        <p:spPr>
          <a:xfrm>
            <a:off x="38102" y="-50801"/>
            <a:ext cx="12179300" cy="6896100"/>
          </a:xfrm>
          <a:prstGeom prst="rect">
            <a:avLst/>
          </a:prstGeom>
        </p:spPr>
      </p:pic>
      <p:sp>
        <p:nvSpPr>
          <p:cNvPr id="3" name="TextBox 2"/>
          <p:cNvSpPr txBox="1"/>
          <p:nvPr/>
        </p:nvSpPr>
        <p:spPr>
          <a:xfrm>
            <a:off x="736600" y="1900990"/>
            <a:ext cx="5712325" cy="3471112"/>
          </a:xfrm>
          <a:prstGeom prst="rect">
            <a:avLst/>
          </a:prstGeom>
          <a:solidFill>
            <a:schemeClr val="accent4">
              <a:lumMod val="20000"/>
              <a:lumOff val="80000"/>
              <a:alpha val="85000"/>
            </a:schemeClr>
          </a:solidFill>
        </p:spPr>
        <p:txBody>
          <a:bodyPr wrap="square" rtlCol="0" anchor="ctr">
            <a:noAutofit/>
          </a:bodyPr>
          <a:lstStyle/>
          <a:p>
            <a:r>
              <a:rPr lang="en-GB" sz="3600" b="1" dirty="0">
                <a:solidFill>
                  <a:schemeClr val="accent2"/>
                </a:solidFill>
                <a:latin typeface="Arial" panose="020B0604020202020204" pitchFamily="34" charset="0"/>
                <a:cs typeface="Arial" panose="020B0604020202020204" pitchFamily="34" charset="0"/>
              </a:rPr>
              <a:t>PART 2:</a:t>
            </a:r>
          </a:p>
          <a:p>
            <a:r>
              <a:rPr lang="en-GB" sz="3600" b="1" dirty="0">
                <a:solidFill>
                  <a:schemeClr val="accent2"/>
                </a:solidFill>
                <a:latin typeface="Arial" panose="020B0604020202020204" pitchFamily="34" charset="0"/>
                <a:cs typeface="Arial" panose="020B0604020202020204" pitchFamily="34" charset="0"/>
              </a:rPr>
              <a:t>FRAMING INDICATORS </a:t>
            </a:r>
            <a:r>
              <a:rPr lang="en-GB" sz="3600" dirty="0">
                <a:latin typeface="Arial" panose="020B0604020202020204" pitchFamily="34" charset="0"/>
                <a:cs typeface="Arial" panose="020B0604020202020204" pitchFamily="34" charset="0"/>
              </a:rPr>
              <a:t>FOR RESULTS-BASED MANAGEMENT</a:t>
            </a:r>
            <a:endParaRPr lang="en-US" sz="3600" dirty="0">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rot="16200000">
            <a:off x="10795383" y="4711487"/>
            <a:ext cx="2295821" cy="256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defRPr/>
            </a:pPr>
            <a:r>
              <a:rPr lang="en-US" sz="1067" dirty="0">
                <a:solidFill>
                  <a:srgbClr val="FFFFFF"/>
                </a:solidFill>
              </a:rPr>
              <a:t>© UNICEF/PFPG2015-2253/Lynch</a:t>
            </a:r>
          </a:p>
        </p:txBody>
      </p:sp>
      <p:sp>
        <p:nvSpPr>
          <p:cNvPr id="8" name="Footer Placeholder 4"/>
          <p:cNvSpPr>
            <a:spLocks noGrp="1"/>
          </p:cNvSpPr>
          <p:nvPr>
            <p:ph type="ftr" sz="quarter" idx="11"/>
          </p:nvPr>
        </p:nvSpPr>
        <p:spPr>
          <a:xfrm>
            <a:off x="7242418" y="6338070"/>
            <a:ext cx="4339988" cy="365125"/>
          </a:xfrm>
          <a:prstGeom prst="rect">
            <a:avLst/>
          </a:prstGeom>
        </p:spPr>
        <p:txBody>
          <a:bodyPr/>
          <a:lstStyle>
            <a:lvl1pPr algn="r">
              <a:defRPr sz="1200" b="0">
                <a:solidFill>
                  <a:schemeClr val="bg1"/>
                </a:solidFill>
              </a:defRPr>
            </a:lvl1pPr>
          </a:lstStyle>
          <a:p>
            <a:r>
              <a:rPr lang="en-US" dirty="0">
                <a:latin typeface="Arial" charset="0"/>
                <a:ea typeface="Arial" charset="0"/>
                <a:cs typeface="Arial" charset="0"/>
              </a:rPr>
              <a:t>– </a:t>
            </a:r>
            <a:r>
              <a:rPr lang="en-US" b="1" dirty="0">
                <a:latin typeface="Arial" charset="0"/>
                <a:ea typeface="Arial" charset="0"/>
                <a:cs typeface="Arial" charset="0"/>
              </a:rPr>
              <a:t>UNICEF</a:t>
            </a:r>
            <a:r>
              <a:rPr lang="en-US" dirty="0">
                <a:latin typeface="Arial" charset="0"/>
                <a:ea typeface="Arial" charset="0"/>
                <a:cs typeface="Arial" charset="0"/>
              </a:rPr>
              <a:t> for every child</a:t>
            </a:r>
          </a:p>
        </p:txBody>
      </p:sp>
    </p:spTree>
    <p:extLst>
      <p:ext uri="{BB962C8B-B14F-4D97-AF65-F5344CB8AC3E}">
        <p14:creationId xmlns:p14="http://schemas.microsoft.com/office/powerpoint/2010/main" val="3600285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85DF2FB6-2A22-46A8-8DB1-B973D6714446}"/>
              </a:ext>
            </a:extLst>
          </p:cNvPr>
          <p:cNvSpPr txBox="1">
            <a:spLocks/>
          </p:cNvSpPr>
          <p:nvPr/>
        </p:nvSpPr>
        <p:spPr>
          <a:xfrm>
            <a:off x="828034" y="1533393"/>
            <a:ext cx="6602779" cy="4750435"/>
          </a:xfrm>
          <a:prstGeom prst="rect">
            <a:avLst/>
          </a:prstGeom>
          <a:solidFill>
            <a:schemeClr val="bg1">
              <a:lumMod val="85000"/>
            </a:schemeClr>
          </a:solidFill>
        </p:spPr>
        <p:txBody>
          <a:bodyPr vert="horz" lIns="91440" tIns="45720" rIns="91440" bIns="45720" rtlCol="0" anchor="ctr">
            <a:normAutofit/>
          </a:bodyPr>
          <a:lstStyle>
            <a:lvl1pPr marL="363538" indent="-363538" algn="l" defTabSz="914400" rtl="0" eaLnBrk="1" latinLnBrk="0" hangingPunct="1">
              <a:lnSpc>
                <a:spcPct val="90000"/>
              </a:lnSpc>
              <a:spcBef>
                <a:spcPts val="1000"/>
              </a:spcBef>
              <a:buClr>
                <a:srgbClr val="C00000"/>
              </a:buClr>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B050"/>
                </a:solidFill>
              </a:rPr>
              <a:t>Do choose SMART indicators</a:t>
            </a:r>
          </a:p>
          <a:p>
            <a:pPr marL="0" indent="0">
              <a:buNone/>
            </a:pPr>
            <a:r>
              <a:rPr lang="en-GB" sz="2200" b="1" dirty="0">
                <a:solidFill>
                  <a:srgbClr val="00B050"/>
                </a:solidFill>
              </a:rPr>
              <a:t>S</a:t>
            </a:r>
            <a:r>
              <a:rPr lang="en-GB" sz="2200" b="1" dirty="0"/>
              <a:t>pecific (v</a:t>
            </a:r>
            <a:r>
              <a:rPr lang="en-US" sz="2200" b="1" dirty="0" err="1"/>
              <a:t>alid</a:t>
            </a:r>
            <a:r>
              <a:rPr lang="en-US" sz="2200" b="1" dirty="0"/>
              <a:t>) </a:t>
            </a:r>
            <a:r>
              <a:rPr lang="en-US" sz="2200" dirty="0"/>
              <a:t>-- measures both “who” and “what” change is intended</a:t>
            </a:r>
          </a:p>
          <a:p>
            <a:pPr marL="0" indent="0">
              <a:buNone/>
            </a:pPr>
            <a:r>
              <a:rPr lang="en-GB" sz="2200" b="1" dirty="0">
                <a:solidFill>
                  <a:srgbClr val="00B050"/>
                </a:solidFill>
              </a:rPr>
              <a:t>M</a:t>
            </a:r>
            <a:r>
              <a:rPr lang="en-GB" sz="2200" b="1" dirty="0"/>
              <a:t>easurable (reliable) </a:t>
            </a:r>
            <a:r>
              <a:rPr lang="en-US" sz="2200" dirty="0"/>
              <a:t> – measure can be repeated within level of precision needed</a:t>
            </a:r>
          </a:p>
          <a:p>
            <a:pPr marL="0" indent="0">
              <a:buNone/>
            </a:pPr>
            <a:r>
              <a:rPr lang="en-GB" sz="2200" b="1" dirty="0">
                <a:solidFill>
                  <a:srgbClr val="00B050"/>
                </a:solidFill>
              </a:rPr>
              <a:t>A</a:t>
            </a:r>
            <a:r>
              <a:rPr lang="en-GB" sz="2200" b="1" dirty="0"/>
              <a:t>chievable (feasible)</a:t>
            </a:r>
            <a:r>
              <a:rPr lang="en-GB" sz="2200" dirty="0"/>
              <a:t> -- required data is available or can be collected cost-effectively </a:t>
            </a:r>
            <a:endParaRPr lang="en-US" sz="2200" dirty="0"/>
          </a:p>
          <a:p>
            <a:pPr marL="0" indent="0">
              <a:buNone/>
            </a:pPr>
            <a:r>
              <a:rPr lang="en-GB" sz="2200" b="1" dirty="0">
                <a:solidFill>
                  <a:srgbClr val="00B050"/>
                </a:solidFill>
              </a:rPr>
              <a:t>R</a:t>
            </a:r>
            <a:r>
              <a:rPr lang="en-GB" sz="2200" b="1" dirty="0"/>
              <a:t>elevant</a:t>
            </a:r>
            <a:r>
              <a:rPr lang="en-GB" sz="2200" dirty="0"/>
              <a:t> – indicator is meaningful, useful for decision-making</a:t>
            </a:r>
            <a:endParaRPr lang="en-US" sz="2200" dirty="0"/>
          </a:p>
          <a:p>
            <a:pPr marL="0" indent="0">
              <a:buNone/>
            </a:pPr>
            <a:r>
              <a:rPr lang="en-GB" sz="2200" b="1" dirty="0">
                <a:solidFill>
                  <a:srgbClr val="00B050"/>
                </a:solidFill>
              </a:rPr>
              <a:t>T</a:t>
            </a:r>
            <a:r>
              <a:rPr lang="en-GB" sz="2200" b="1" dirty="0"/>
              <a:t>ime-bound</a:t>
            </a:r>
            <a:r>
              <a:rPr lang="en-GB" sz="2200" dirty="0"/>
              <a:t> – timeframe for measurement is clear</a:t>
            </a:r>
            <a:endParaRPr lang="en-US" sz="2200" dirty="0"/>
          </a:p>
        </p:txBody>
      </p:sp>
      <p:sp>
        <p:nvSpPr>
          <p:cNvPr id="5" name="Title 4">
            <a:extLst>
              <a:ext uri="{FF2B5EF4-FFF2-40B4-BE49-F238E27FC236}">
                <a16:creationId xmlns:a16="http://schemas.microsoft.com/office/drawing/2014/main" id="{5D7FEE19-E8CD-4632-AACD-19BA0300F825}"/>
              </a:ext>
            </a:extLst>
          </p:cNvPr>
          <p:cNvSpPr>
            <a:spLocks noGrp="1"/>
          </p:cNvSpPr>
          <p:nvPr>
            <p:ph type="title"/>
          </p:nvPr>
        </p:nvSpPr>
        <p:spPr>
          <a:xfrm>
            <a:off x="454481" y="0"/>
            <a:ext cx="10515600" cy="1325563"/>
          </a:xfrm>
        </p:spPr>
        <p:txBody>
          <a:bodyPr/>
          <a:lstStyle/>
          <a:p>
            <a:r>
              <a:rPr lang="en-GB" dirty="0"/>
              <a:t>Key considerations in framing indicators</a:t>
            </a:r>
          </a:p>
        </p:txBody>
      </p:sp>
      <p:sp>
        <p:nvSpPr>
          <p:cNvPr id="6" name="Content Placeholder 5">
            <a:extLst>
              <a:ext uri="{FF2B5EF4-FFF2-40B4-BE49-F238E27FC236}">
                <a16:creationId xmlns:a16="http://schemas.microsoft.com/office/drawing/2014/main" id="{BF3BFB35-1BFA-47B8-9674-3E44F16839ED}"/>
              </a:ext>
            </a:extLst>
          </p:cNvPr>
          <p:cNvSpPr>
            <a:spLocks noGrp="1"/>
          </p:cNvSpPr>
          <p:nvPr>
            <p:ph idx="1"/>
          </p:nvPr>
        </p:nvSpPr>
        <p:spPr>
          <a:xfrm>
            <a:off x="8983625" y="4038182"/>
            <a:ext cx="1852540" cy="833932"/>
          </a:xfrm>
        </p:spPr>
        <p:txBody>
          <a:bodyPr anchor="ctr">
            <a:normAutofit fontScale="92500"/>
          </a:bodyPr>
          <a:lstStyle/>
          <a:p>
            <a:pPr marL="0" indent="0">
              <a:buNone/>
            </a:pPr>
            <a:r>
              <a:rPr lang="en-GB" b="1" dirty="0">
                <a:solidFill>
                  <a:srgbClr val="C00000"/>
                </a:solidFill>
              </a:rPr>
              <a:t>Frequent weak points</a:t>
            </a:r>
          </a:p>
        </p:txBody>
      </p:sp>
      <p:sp>
        <p:nvSpPr>
          <p:cNvPr id="4" name="Slide Number Placeholder 3">
            <a:extLst>
              <a:ext uri="{FF2B5EF4-FFF2-40B4-BE49-F238E27FC236}">
                <a16:creationId xmlns:a16="http://schemas.microsoft.com/office/drawing/2014/main" id="{DAAAF48A-2C4B-496C-AC3A-410F4A8E6272}"/>
              </a:ext>
            </a:extLst>
          </p:cNvPr>
          <p:cNvSpPr>
            <a:spLocks noGrp="1"/>
          </p:cNvSpPr>
          <p:nvPr>
            <p:ph type="sldNum" sz="quarter" idx="12"/>
          </p:nvPr>
        </p:nvSpPr>
        <p:spPr/>
        <p:txBody>
          <a:bodyPr/>
          <a:lstStyle/>
          <a:p>
            <a:fld id="{9F487915-AC20-4558-82F6-6FF5BD9F273B}" type="slidenum">
              <a:rPr lang="en-US" smtClean="0"/>
              <a:pPr/>
              <a:t>16</a:t>
            </a:fld>
            <a:endParaRPr lang="en-US" dirty="0"/>
          </a:p>
        </p:txBody>
      </p:sp>
      <p:pic>
        <p:nvPicPr>
          <p:cNvPr id="32" name="Graphic 31" descr="Lightbulb">
            <a:extLst>
              <a:ext uri="{FF2B5EF4-FFF2-40B4-BE49-F238E27FC236}">
                <a16:creationId xmlns:a16="http://schemas.microsoft.com/office/drawing/2014/main" id="{DEDC1973-6A24-4664-A05E-9F3D5A8B71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07349" y="1696317"/>
            <a:ext cx="706753" cy="706753"/>
          </a:xfrm>
          <a:prstGeom prst="rect">
            <a:avLst/>
          </a:prstGeom>
        </p:spPr>
      </p:pic>
      <p:sp>
        <p:nvSpPr>
          <p:cNvPr id="2" name="Arrow: Left 1">
            <a:extLst>
              <a:ext uri="{FF2B5EF4-FFF2-40B4-BE49-F238E27FC236}">
                <a16:creationId xmlns:a16="http://schemas.microsoft.com/office/drawing/2014/main" id="{8DC360AD-BB11-4D7A-9F80-4F237F5E8BC6}"/>
              </a:ext>
            </a:extLst>
          </p:cNvPr>
          <p:cNvSpPr/>
          <p:nvPr/>
        </p:nvSpPr>
        <p:spPr>
          <a:xfrm>
            <a:off x="7251746" y="3908610"/>
            <a:ext cx="1629495" cy="5465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1DE4D785-96F4-4FBA-8CF0-5557A7CCD33A}"/>
              </a:ext>
            </a:extLst>
          </p:cNvPr>
          <p:cNvSpPr/>
          <p:nvPr/>
        </p:nvSpPr>
        <p:spPr>
          <a:xfrm>
            <a:off x="7251745" y="4495923"/>
            <a:ext cx="1629495" cy="5465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2981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6A59-5147-4E43-81C5-A31DC6A9ED9E}"/>
              </a:ext>
            </a:extLst>
          </p:cNvPr>
          <p:cNvSpPr>
            <a:spLocks noGrp="1"/>
          </p:cNvSpPr>
          <p:nvPr>
            <p:ph type="title"/>
          </p:nvPr>
        </p:nvSpPr>
        <p:spPr>
          <a:prstGeom prst="rect">
            <a:avLst/>
          </a:prstGeom>
        </p:spPr>
        <p:txBody>
          <a:bodyPr/>
          <a:lstStyle/>
          <a:p>
            <a:r>
              <a:rPr lang="en-US" dirty="0"/>
              <a:t>Hierarchies of indicators</a:t>
            </a:r>
            <a:endParaRPr lang="en-GB" dirty="0"/>
          </a:p>
        </p:txBody>
      </p:sp>
      <p:sp>
        <p:nvSpPr>
          <p:cNvPr id="4" name="Slide Number Placeholder 3">
            <a:extLst>
              <a:ext uri="{FF2B5EF4-FFF2-40B4-BE49-F238E27FC236}">
                <a16:creationId xmlns:a16="http://schemas.microsoft.com/office/drawing/2014/main" id="{CCDAE925-3CDB-4630-B0C4-B2F205875D78}"/>
              </a:ext>
            </a:extLst>
          </p:cNvPr>
          <p:cNvSpPr>
            <a:spLocks noGrp="1"/>
          </p:cNvSpPr>
          <p:nvPr>
            <p:ph type="sldNum" sz="quarter" idx="12"/>
          </p:nvPr>
        </p:nvSpPr>
        <p:spPr/>
        <p:txBody>
          <a:bodyPr/>
          <a:lstStyle/>
          <a:p>
            <a:fld id="{9F487915-AC20-4558-82F6-6FF5BD9F273B}" type="slidenum">
              <a:rPr lang="en-US" smtClean="0"/>
              <a:pPr/>
              <a:t>17</a:t>
            </a:fld>
            <a:endParaRPr lang="en-US" dirty="0"/>
          </a:p>
        </p:txBody>
      </p:sp>
      <p:sp>
        <p:nvSpPr>
          <p:cNvPr id="6" name="TextBox 5">
            <a:extLst>
              <a:ext uri="{FF2B5EF4-FFF2-40B4-BE49-F238E27FC236}">
                <a16:creationId xmlns:a16="http://schemas.microsoft.com/office/drawing/2014/main" id="{68AE57E2-EA1A-4E80-BD2F-A7D3178D610F}"/>
              </a:ext>
            </a:extLst>
          </p:cNvPr>
          <p:cNvSpPr txBox="1"/>
          <p:nvPr/>
        </p:nvSpPr>
        <p:spPr>
          <a:xfrm>
            <a:off x="847785" y="1014622"/>
            <a:ext cx="2039471" cy="5724644"/>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Key Management 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7" name="Rounded Rectangle 7">
            <a:extLst>
              <a:ext uri="{FF2B5EF4-FFF2-40B4-BE49-F238E27FC236}">
                <a16:creationId xmlns:a16="http://schemas.microsoft.com/office/drawing/2014/main" id="{422E0D26-9AB3-4C6B-9A6E-3D4F00E783E8}"/>
              </a:ext>
            </a:extLst>
          </p:cNvPr>
          <p:cNvSpPr/>
          <p:nvPr/>
        </p:nvSpPr>
        <p:spPr>
          <a:xfrm>
            <a:off x="724521" y="4890365"/>
            <a:ext cx="2286000" cy="1153874"/>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implementing  as planned ? </a:t>
            </a:r>
          </a:p>
        </p:txBody>
      </p:sp>
      <p:sp>
        <p:nvSpPr>
          <p:cNvPr id="8" name="Rounded Rectangle 8">
            <a:extLst>
              <a:ext uri="{FF2B5EF4-FFF2-40B4-BE49-F238E27FC236}">
                <a16:creationId xmlns:a16="http://schemas.microsoft.com/office/drawing/2014/main" id="{272A4FBD-F608-4E52-9E97-8492C1AD77B0}"/>
              </a:ext>
            </a:extLst>
          </p:cNvPr>
          <p:cNvSpPr/>
          <p:nvPr/>
        </p:nvSpPr>
        <p:spPr>
          <a:xfrm>
            <a:off x="669041" y="3559472"/>
            <a:ext cx="2312722" cy="1142216"/>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achieving results ?</a:t>
            </a:r>
          </a:p>
        </p:txBody>
      </p:sp>
      <p:sp>
        <p:nvSpPr>
          <p:cNvPr id="9" name="Rounded Rectangle 9">
            <a:extLst>
              <a:ext uri="{FF2B5EF4-FFF2-40B4-BE49-F238E27FC236}">
                <a16:creationId xmlns:a16="http://schemas.microsoft.com/office/drawing/2014/main" id="{93304B82-B74B-4DF2-BA87-D1994FE014E5}"/>
              </a:ext>
            </a:extLst>
          </p:cNvPr>
          <p:cNvSpPr/>
          <p:nvPr/>
        </p:nvSpPr>
        <p:spPr>
          <a:xfrm>
            <a:off x="650648" y="2177373"/>
            <a:ext cx="2312722" cy="1147208"/>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How is the situation of children changing?  </a:t>
            </a:r>
          </a:p>
        </p:txBody>
      </p:sp>
      <p:grpSp>
        <p:nvGrpSpPr>
          <p:cNvPr id="3" name="Group 2">
            <a:extLst>
              <a:ext uri="{FF2B5EF4-FFF2-40B4-BE49-F238E27FC236}">
                <a16:creationId xmlns:a16="http://schemas.microsoft.com/office/drawing/2014/main" id="{D2B61B8B-C00B-4927-BACD-47D0EC879650}"/>
              </a:ext>
            </a:extLst>
          </p:cNvPr>
          <p:cNvGrpSpPr/>
          <p:nvPr/>
        </p:nvGrpSpPr>
        <p:grpSpPr>
          <a:xfrm>
            <a:off x="2857489" y="963703"/>
            <a:ext cx="2847015" cy="5724644"/>
            <a:chOff x="2857489" y="963703"/>
            <a:chExt cx="2847015" cy="5724644"/>
          </a:xfrm>
        </p:grpSpPr>
        <p:grpSp>
          <p:nvGrpSpPr>
            <p:cNvPr id="23" name="Group 22">
              <a:extLst>
                <a:ext uri="{FF2B5EF4-FFF2-40B4-BE49-F238E27FC236}">
                  <a16:creationId xmlns:a16="http://schemas.microsoft.com/office/drawing/2014/main" id="{14D36B0C-8832-4BA8-9EC8-6B837AD21A03}"/>
                </a:ext>
              </a:extLst>
            </p:cNvPr>
            <p:cNvGrpSpPr/>
            <p:nvPr/>
          </p:nvGrpSpPr>
          <p:grpSpPr>
            <a:xfrm>
              <a:off x="2857489" y="963703"/>
              <a:ext cx="2847015" cy="5724644"/>
              <a:chOff x="5017758" y="963703"/>
              <a:chExt cx="2847015" cy="5724644"/>
            </a:xfrm>
          </p:grpSpPr>
          <p:sp>
            <p:nvSpPr>
              <p:cNvPr id="25" name="Rectangle 24">
                <a:extLst>
                  <a:ext uri="{FF2B5EF4-FFF2-40B4-BE49-F238E27FC236}">
                    <a16:creationId xmlns:a16="http://schemas.microsoft.com/office/drawing/2014/main" id="{ADD00499-8723-46E6-BB08-20F8FBCE1441}"/>
                  </a:ext>
                </a:extLst>
              </p:cNvPr>
              <p:cNvSpPr/>
              <p:nvPr/>
            </p:nvSpPr>
            <p:spPr>
              <a:xfrm>
                <a:off x="6031733" y="963703"/>
                <a:ext cx="1833040" cy="572464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a:ea typeface="ＭＳ Ｐゴシック"/>
                  </a:rPr>
                  <a:t>Impact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Outcomes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Sub-outputs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Activities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Inputs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p:txBody>
          </p:sp>
          <p:sp>
            <p:nvSpPr>
              <p:cNvPr id="26" name="Left Brace 25">
                <a:extLst>
                  <a:ext uri="{FF2B5EF4-FFF2-40B4-BE49-F238E27FC236}">
                    <a16:creationId xmlns:a16="http://schemas.microsoft.com/office/drawing/2014/main" id="{BDBA829C-0F3C-428E-9540-C4BCC7986221}"/>
                  </a:ext>
                </a:extLst>
              </p:cNvPr>
              <p:cNvSpPr/>
              <p:nvPr/>
            </p:nvSpPr>
            <p:spPr bwMode="auto">
              <a:xfrm>
                <a:off x="5230413" y="4450364"/>
                <a:ext cx="1258446" cy="1593876"/>
              </a:xfrm>
              <a:prstGeom prst="leftBrace">
                <a:avLst>
                  <a:gd name="adj1" fmla="val 8333"/>
                  <a:gd name="adj2" fmla="val 27376"/>
                </a:avLst>
              </a:prstGeom>
              <a:noFill/>
              <a:ln w="762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333399"/>
                  </a:solidFill>
                  <a:effectLst/>
                  <a:uLnTx/>
                  <a:uFillTx/>
                  <a:latin typeface="Arial" charset="0"/>
                  <a:ea typeface="ＭＳ Ｐゴシック" charset="0"/>
                  <a:cs typeface="ＭＳ Ｐゴシック" charset="0"/>
                </a:endParaRPr>
              </a:p>
            </p:txBody>
          </p:sp>
          <p:sp>
            <p:nvSpPr>
              <p:cNvPr id="27" name="Left Brace 26">
                <a:extLst>
                  <a:ext uri="{FF2B5EF4-FFF2-40B4-BE49-F238E27FC236}">
                    <a16:creationId xmlns:a16="http://schemas.microsoft.com/office/drawing/2014/main" id="{662A0705-F019-4303-BBE8-F5119EE65E28}"/>
                  </a:ext>
                </a:extLst>
              </p:cNvPr>
              <p:cNvSpPr/>
              <p:nvPr/>
            </p:nvSpPr>
            <p:spPr bwMode="auto">
              <a:xfrm>
                <a:off x="5017758" y="3016468"/>
                <a:ext cx="1283588" cy="1996965"/>
              </a:xfrm>
              <a:prstGeom prst="leftBrace">
                <a:avLst>
                  <a:gd name="adj1" fmla="val 8333"/>
                  <a:gd name="adj2" fmla="val 49745"/>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ＭＳ Ｐゴシック" charset="0"/>
                </a:endParaRPr>
              </a:p>
            </p:txBody>
          </p:sp>
          <p:sp>
            <p:nvSpPr>
              <p:cNvPr id="28" name="Left Brace 27">
                <a:extLst>
                  <a:ext uri="{FF2B5EF4-FFF2-40B4-BE49-F238E27FC236}">
                    <a16:creationId xmlns:a16="http://schemas.microsoft.com/office/drawing/2014/main" id="{B9B00AD3-C78B-4B5F-9ABB-628EEF5D9522}"/>
                  </a:ext>
                </a:extLst>
              </p:cNvPr>
              <p:cNvSpPr/>
              <p:nvPr/>
            </p:nvSpPr>
            <p:spPr bwMode="auto">
              <a:xfrm>
                <a:off x="5302383" y="1832150"/>
                <a:ext cx="1103451" cy="1485156"/>
              </a:xfrm>
              <a:prstGeom prst="leftBrace">
                <a:avLst>
                  <a:gd name="adj1" fmla="val 8333"/>
                  <a:gd name="adj2" fmla="val 73338"/>
                </a:avLst>
              </a:prstGeom>
              <a:noFill/>
              <a:ln w="76200" cap="flat" cmpd="sng" algn="ctr">
                <a:solidFill>
                  <a:srgbClr val="00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9900"/>
                  </a:solidFill>
                  <a:effectLst/>
                  <a:uLnTx/>
                  <a:uFillTx/>
                  <a:latin typeface="Arial" charset="0"/>
                  <a:ea typeface="ＭＳ Ｐゴシック" charset="0"/>
                  <a:cs typeface="ＭＳ Ｐゴシック" charset="0"/>
                </a:endParaRPr>
              </a:p>
            </p:txBody>
          </p:sp>
        </p:grpSp>
        <p:sp>
          <p:nvSpPr>
            <p:cNvPr id="24" name="TextBox 23">
              <a:extLst>
                <a:ext uri="{FF2B5EF4-FFF2-40B4-BE49-F238E27FC236}">
                  <a16:creationId xmlns:a16="http://schemas.microsoft.com/office/drawing/2014/main" id="{07C1C6A8-8716-480B-8FAE-1FE143CC9035}"/>
                </a:ext>
              </a:extLst>
            </p:cNvPr>
            <p:cNvSpPr txBox="1"/>
            <p:nvPr/>
          </p:nvSpPr>
          <p:spPr>
            <a:xfrm>
              <a:off x="3799504" y="974726"/>
              <a:ext cx="1905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Black" panose="020B0A04020102020204" pitchFamily="34" charset="0"/>
                  <a:ea typeface="ＭＳ Ｐゴシック"/>
                </a:rPr>
                <a:t>Monitoring Focus</a:t>
              </a:r>
            </a:p>
          </p:txBody>
        </p:sp>
      </p:grpSp>
      <p:sp>
        <p:nvSpPr>
          <p:cNvPr id="29" name="TextBox 28">
            <a:extLst>
              <a:ext uri="{FF2B5EF4-FFF2-40B4-BE49-F238E27FC236}">
                <a16:creationId xmlns:a16="http://schemas.microsoft.com/office/drawing/2014/main" id="{AB56490F-BB95-40CF-AD17-46D2008C895D}"/>
              </a:ext>
            </a:extLst>
          </p:cNvPr>
          <p:cNvSpPr txBox="1"/>
          <p:nvPr/>
        </p:nvSpPr>
        <p:spPr>
          <a:xfrm>
            <a:off x="7718032" y="823280"/>
            <a:ext cx="2039471" cy="5724644"/>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Recap Definitions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12" name="TextBox 11">
            <a:extLst>
              <a:ext uri="{FF2B5EF4-FFF2-40B4-BE49-F238E27FC236}">
                <a16:creationId xmlns:a16="http://schemas.microsoft.com/office/drawing/2014/main" id="{DBDA0E64-9D21-4D73-88CB-C8C7056E4B4B}"/>
              </a:ext>
            </a:extLst>
          </p:cNvPr>
          <p:cNvSpPr txBox="1"/>
          <p:nvPr/>
        </p:nvSpPr>
        <p:spPr>
          <a:xfrm>
            <a:off x="5920519" y="1772429"/>
            <a:ext cx="5882599" cy="830997"/>
          </a:xfrm>
          <a:prstGeom prst="rect">
            <a:avLst/>
          </a:prstGeom>
          <a:solidFill>
            <a:schemeClr val="accent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Long term or lasting changes </a:t>
            </a:r>
          </a:p>
          <a:p>
            <a:pPr marR="0" lvl="0" algn="l" defTabSz="914400" rtl="0" eaLnBrk="1" fontAlgn="auto" latinLnBrk="0" hangingPunct="1">
              <a:lnSpc>
                <a:spcPct val="100000"/>
              </a:lnSpc>
              <a:spcBef>
                <a:spcPts val="0"/>
              </a:spcBef>
              <a:spcAft>
                <a:spcPts val="0"/>
              </a:spcAft>
              <a:buClrTx/>
              <a:buSzTx/>
              <a:tabLst/>
              <a:defRPr/>
            </a:pPr>
            <a:r>
              <a:rPr lang="en-US" sz="1600" dirty="0">
                <a:solidFill>
                  <a:prstClr val="black"/>
                </a:solidFill>
                <a:latin typeface="Arial" panose="020B0604020202020204" pitchFamily="34" charset="0"/>
                <a:cs typeface="Arial" panose="020B0604020202020204" pitchFamily="34" charset="0"/>
              </a:rPr>
              <a:t>Changes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the rights / deprivation  / inequities in the situation of children and women</a:t>
            </a:r>
          </a:p>
        </p:txBody>
      </p:sp>
      <p:sp>
        <p:nvSpPr>
          <p:cNvPr id="16" name="TextBox 15">
            <a:extLst>
              <a:ext uri="{FF2B5EF4-FFF2-40B4-BE49-F238E27FC236}">
                <a16:creationId xmlns:a16="http://schemas.microsoft.com/office/drawing/2014/main" id="{05012411-8557-4EAF-9986-B0AA40927E26}"/>
              </a:ext>
            </a:extLst>
          </p:cNvPr>
          <p:cNvSpPr txBox="1"/>
          <p:nvPr/>
        </p:nvSpPr>
        <p:spPr>
          <a:xfrm>
            <a:off x="5920518" y="2738161"/>
            <a:ext cx="5882600" cy="1077218"/>
          </a:xfrm>
          <a:prstGeom prst="rect">
            <a:avLst/>
          </a:prstGeom>
          <a:solidFill>
            <a:schemeClr val="accent1">
              <a:lumMod val="60000"/>
              <a:lumOff val="40000"/>
            </a:schemeClr>
          </a:solidFill>
        </p:spPr>
        <p:txBody>
          <a:bodyPr wrap="square" rtlCol="0">
            <a:spAutoFit/>
          </a:bodyPr>
          <a:lstStyle/>
          <a:p>
            <a:pPr lvl="0">
              <a:defRPr/>
            </a:pPr>
            <a:r>
              <a:rPr lang="en-US" sz="1600" dirty="0">
                <a:latin typeface="Arial" panose="020B0604020202020204" pitchFamily="34" charset="0"/>
                <a:cs typeface="Arial" panose="020B0604020202020204" pitchFamily="34" charset="0"/>
              </a:rPr>
              <a:t>Short/medium-term effects of an interventions outputs;</a:t>
            </a:r>
          </a:p>
          <a:p>
            <a:pPr lvl="0">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Changes in behavior of individuals or performance of institutions manifesting in coverage and equity of services or interventions </a:t>
            </a:r>
          </a:p>
        </p:txBody>
      </p:sp>
      <p:sp>
        <p:nvSpPr>
          <p:cNvPr id="20" name="TextBox 19">
            <a:extLst>
              <a:ext uri="{FF2B5EF4-FFF2-40B4-BE49-F238E27FC236}">
                <a16:creationId xmlns:a16="http://schemas.microsoft.com/office/drawing/2014/main" id="{7441DF2A-1A41-440E-B0A6-26C65222A374}"/>
              </a:ext>
            </a:extLst>
          </p:cNvPr>
          <p:cNvSpPr txBox="1"/>
          <p:nvPr/>
        </p:nvSpPr>
        <p:spPr>
          <a:xfrm>
            <a:off x="5920518" y="3975563"/>
            <a:ext cx="5882599" cy="830997"/>
          </a:xfrm>
          <a:prstGeom prst="rect">
            <a:avLst/>
          </a:prstGeom>
          <a:solidFill>
            <a:schemeClr val="accent1">
              <a:lumMod val="40000"/>
              <a:lumOff val="60000"/>
            </a:schemeClr>
          </a:solidFill>
        </p:spPr>
        <p:txBody>
          <a:bodyPr wrap="square" rtlCol="0">
            <a:spAutoFit/>
          </a:bodyPr>
          <a:lstStyle/>
          <a:p>
            <a:pPr>
              <a:defRPr/>
            </a:pPr>
            <a:r>
              <a:rPr lang="en-US" sz="1600" dirty="0">
                <a:latin typeface="Arial" panose="020B0604020202020204" pitchFamily="34" charset="0"/>
                <a:cs typeface="Arial" panose="020B0604020202020204" pitchFamily="34" charset="0"/>
              </a:rPr>
              <a:t>The products, services and capital goods that result from an intervention.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Changes in capacities of individuals or institutions including new products, skills, abilities and services </a:t>
            </a:r>
          </a:p>
        </p:txBody>
      </p:sp>
      <p:sp>
        <p:nvSpPr>
          <p:cNvPr id="5" name="Rectangle 4">
            <a:extLst>
              <a:ext uri="{FF2B5EF4-FFF2-40B4-BE49-F238E27FC236}">
                <a16:creationId xmlns:a16="http://schemas.microsoft.com/office/drawing/2014/main" id="{54986814-80A2-4A4C-86F7-5DF554DD2A82}"/>
              </a:ext>
            </a:extLst>
          </p:cNvPr>
          <p:cNvSpPr/>
          <p:nvPr/>
        </p:nvSpPr>
        <p:spPr>
          <a:xfrm>
            <a:off x="5930790" y="4978178"/>
            <a:ext cx="5929491" cy="5217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dk1"/>
                </a:solidFill>
                <a:latin typeface="Arial" panose="020B0604020202020204" pitchFamily="34" charset="0"/>
                <a:cs typeface="Arial" panose="020B0604020202020204" pitchFamily="34" charset="0"/>
              </a:rPr>
              <a:t>Actions that need to be done within a defined period of time to produce outputs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455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animBg="1"/>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6A59-5147-4E43-81C5-A31DC6A9ED9E}"/>
              </a:ext>
            </a:extLst>
          </p:cNvPr>
          <p:cNvSpPr>
            <a:spLocks noGrp="1"/>
          </p:cNvSpPr>
          <p:nvPr>
            <p:ph type="title"/>
          </p:nvPr>
        </p:nvSpPr>
        <p:spPr>
          <a:prstGeom prst="rect">
            <a:avLst/>
          </a:prstGeom>
        </p:spPr>
        <p:txBody>
          <a:bodyPr/>
          <a:lstStyle/>
          <a:p>
            <a:r>
              <a:rPr lang="en-US" dirty="0"/>
              <a:t>Hierarchies of indicators – examples education</a:t>
            </a:r>
            <a:endParaRPr lang="en-GB" dirty="0"/>
          </a:p>
        </p:txBody>
      </p:sp>
      <p:sp>
        <p:nvSpPr>
          <p:cNvPr id="4" name="Slide Number Placeholder 3">
            <a:extLst>
              <a:ext uri="{FF2B5EF4-FFF2-40B4-BE49-F238E27FC236}">
                <a16:creationId xmlns:a16="http://schemas.microsoft.com/office/drawing/2014/main" id="{CCDAE925-3CDB-4630-B0C4-B2F205875D78}"/>
              </a:ext>
            </a:extLst>
          </p:cNvPr>
          <p:cNvSpPr>
            <a:spLocks noGrp="1"/>
          </p:cNvSpPr>
          <p:nvPr>
            <p:ph type="sldNum" sz="quarter" idx="12"/>
          </p:nvPr>
        </p:nvSpPr>
        <p:spPr/>
        <p:txBody>
          <a:bodyPr/>
          <a:lstStyle/>
          <a:p>
            <a:fld id="{9F487915-AC20-4558-82F6-6FF5BD9F273B}" type="slidenum">
              <a:rPr lang="en-US" smtClean="0"/>
              <a:pPr/>
              <a:t>18</a:t>
            </a:fld>
            <a:endParaRPr lang="en-US" dirty="0"/>
          </a:p>
        </p:txBody>
      </p:sp>
      <p:sp>
        <p:nvSpPr>
          <p:cNvPr id="6" name="TextBox 5">
            <a:extLst>
              <a:ext uri="{FF2B5EF4-FFF2-40B4-BE49-F238E27FC236}">
                <a16:creationId xmlns:a16="http://schemas.microsoft.com/office/drawing/2014/main" id="{68AE57E2-EA1A-4E80-BD2F-A7D3178D610F}"/>
              </a:ext>
            </a:extLst>
          </p:cNvPr>
          <p:cNvSpPr txBox="1"/>
          <p:nvPr/>
        </p:nvSpPr>
        <p:spPr>
          <a:xfrm>
            <a:off x="847785" y="1014622"/>
            <a:ext cx="2039471" cy="5724644"/>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Key Management 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7" name="Rounded Rectangle 7">
            <a:extLst>
              <a:ext uri="{FF2B5EF4-FFF2-40B4-BE49-F238E27FC236}">
                <a16:creationId xmlns:a16="http://schemas.microsoft.com/office/drawing/2014/main" id="{422E0D26-9AB3-4C6B-9A6E-3D4F00E783E8}"/>
              </a:ext>
            </a:extLst>
          </p:cNvPr>
          <p:cNvSpPr/>
          <p:nvPr/>
        </p:nvSpPr>
        <p:spPr>
          <a:xfrm>
            <a:off x="724521" y="4890365"/>
            <a:ext cx="2286000" cy="1153874"/>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implementing  as planned ? </a:t>
            </a:r>
          </a:p>
        </p:txBody>
      </p:sp>
      <p:sp>
        <p:nvSpPr>
          <p:cNvPr id="8" name="Rounded Rectangle 8">
            <a:extLst>
              <a:ext uri="{FF2B5EF4-FFF2-40B4-BE49-F238E27FC236}">
                <a16:creationId xmlns:a16="http://schemas.microsoft.com/office/drawing/2014/main" id="{272A4FBD-F608-4E52-9E97-8492C1AD77B0}"/>
              </a:ext>
            </a:extLst>
          </p:cNvPr>
          <p:cNvSpPr/>
          <p:nvPr/>
        </p:nvSpPr>
        <p:spPr>
          <a:xfrm>
            <a:off x="669041" y="3559472"/>
            <a:ext cx="2312722" cy="1142216"/>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achieving results ?</a:t>
            </a:r>
          </a:p>
        </p:txBody>
      </p:sp>
      <p:sp>
        <p:nvSpPr>
          <p:cNvPr id="9" name="Rounded Rectangle 9">
            <a:extLst>
              <a:ext uri="{FF2B5EF4-FFF2-40B4-BE49-F238E27FC236}">
                <a16:creationId xmlns:a16="http://schemas.microsoft.com/office/drawing/2014/main" id="{93304B82-B74B-4DF2-BA87-D1994FE014E5}"/>
              </a:ext>
            </a:extLst>
          </p:cNvPr>
          <p:cNvSpPr/>
          <p:nvPr/>
        </p:nvSpPr>
        <p:spPr>
          <a:xfrm>
            <a:off x="650648" y="2177373"/>
            <a:ext cx="2312722" cy="1147208"/>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How is the situation of children changing?  </a:t>
            </a:r>
          </a:p>
        </p:txBody>
      </p:sp>
      <p:grpSp>
        <p:nvGrpSpPr>
          <p:cNvPr id="23" name="Group 22">
            <a:extLst>
              <a:ext uri="{FF2B5EF4-FFF2-40B4-BE49-F238E27FC236}">
                <a16:creationId xmlns:a16="http://schemas.microsoft.com/office/drawing/2014/main" id="{14D36B0C-8832-4BA8-9EC8-6B837AD21A03}"/>
              </a:ext>
            </a:extLst>
          </p:cNvPr>
          <p:cNvGrpSpPr/>
          <p:nvPr/>
        </p:nvGrpSpPr>
        <p:grpSpPr>
          <a:xfrm>
            <a:off x="2857489" y="963703"/>
            <a:ext cx="2847015" cy="5724644"/>
            <a:chOff x="5017758" y="963703"/>
            <a:chExt cx="2847015" cy="5724644"/>
          </a:xfrm>
        </p:grpSpPr>
        <p:sp>
          <p:nvSpPr>
            <p:cNvPr id="25" name="Rectangle 24">
              <a:extLst>
                <a:ext uri="{FF2B5EF4-FFF2-40B4-BE49-F238E27FC236}">
                  <a16:creationId xmlns:a16="http://schemas.microsoft.com/office/drawing/2014/main" id="{ADD00499-8723-46E6-BB08-20F8FBCE1441}"/>
                </a:ext>
              </a:extLst>
            </p:cNvPr>
            <p:cNvSpPr/>
            <p:nvPr/>
          </p:nvSpPr>
          <p:spPr>
            <a:xfrm>
              <a:off x="6031733" y="963703"/>
              <a:ext cx="1833040" cy="572464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a:ea typeface="ＭＳ Ｐゴシック"/>
                </a:rPr>
                <a:t>Impact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Outcomes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Sub-outputs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Activities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Inputs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p:txBody>
        </p:sp>
        <p:sp>
          <p:nvSpPr>
            <p:cNvPr id="26" name="Left Brace 25">
              <a:extLst>
                <a:ext uri="{FF2B5EF4-FFF2-40B4-BE49-F238E27FC236}">
                  <a16:creationId xmlns:a16="http://schemas.microsoft.com/office/drawing/2014/main" id="{BDBA829C-0F3C-428E-9540-C4BCC7986221}"/>
                </a:ext>
              </a:extLst>
            </p:cNvPr>
            <p:cNvSpPr/>
            <p:nvPr/>
          </p:nvSpPr>
          <p:spPr bwMode="auto">
            <a:xfrm>
              <a:off x="5230413" y="4450364"/>
              <a:ext cx="1258446" cy="1593876"/>
            </a:xfrm>
            <a:prstGeom prst="leftBrace">
              <a:avLst>
                <a:gd name="adj1" fmla="val 8333"/>
                <a:gd name="adj2" fmla="val 27376"/>
              </a:avLst>
            </a:prstGeom>
            <a:noFill/>
            <a:ln w="762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333399"/>
                </a:solidFill>
                <a:effectLst/>
                <a:uLnTx/>
                <a:uFillTx/>
                <a:latin typeface="Arial" charset="0"/>
                <a:ea typeface="ＭＳ Ｐゴシック" charset="0"/>
                <a:cs typeface="ＭＳ Ｐゴシック" charset="0"/>
              </a:endParaRPr>
            </a:p>
          </p:txBody>
        </p:sp>
        <p:sp>
          <p:nvSpPr>
            <p:cNvPr id="27" name="Left Brace 26">
              <a:extLst>
                <a:ext uri="{FF2B5EF4-FFF2-40B4-BE49-F238E27FC236}">
                  <a16:creationId xmlns:a16="http://schemas.microsoft.com/office/drawing/2014/main" id="{662A0705-F019-4303-BBE8-F5119EE65E28}"/>
                </a:ext>
              </a:extLst>
            </p:cNvPr>
            <p:cNvSpPr/>
            <p:nvPr/>
          </p:nvSpPr>
          <p:spPr bwMode="auto">
            <a:xfrm>
              <a:off x="5017758" y="3016468"/>
              <a:ext cx="1283588" cy="1996965"/>
            </a:xfrm>
            <a:prstGeom prst="leftBrace">
              <a:avLst>
                <a:gd name="adj1" fmla="val 8333"/>
                <a:gd name="adj2" fmla="val 49745"/>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ＭＳ Ｐゴシック" charset="0"/>
              </a:endParaRPr>
            </a:p>
          </p:txBody>
        </p:sp>
        <p:sp>
          <p:nvSpPr>
            <p:cNvPr id="28" name="Left Brace 27">
              <a:extLst>
                <a:ext uri="{FF2B5EF4-FFF2-40B4-BE49-F238E27FC236}">
                  <a16:creationId xmlns:a16="http://schemas.microsoft.com/office/drawing/2014/main" id="{B9B00AD3-C78B-4B5F-9ABB-628EEF5D9522}"/>
                </a:ext>
              </a:extLst>
            </p:cNvPr>
            <p:cNvSpPr/>
            <p:nvPr/>
          </p:nvSpPr>
          <p:spPr bwMode="auto">
            <a:xfrm>
              <a:off x="5302383" y="1832150"/>
              <a:ext cx="1103451" cy="1485156"/>
            </a:xfrm>
            <a:prstGeom prst="leftBrace">
              <a:avLst>
                <a:gd name="adj1" fmla="val 8333"/>
                <a:gd name="adj2" fmla="val 73338"/>
              </a:avLst>
            </a:prstGeom>
            <a:noFill/>
            <a:ln w="76200" cap="flat" cmpd="sng" algn="ctr">
              <a:solidFill>
                <a:srgbClr val="00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9900"/>
                </a:solidFill>
                <a:effectLst/>
                <a:uLnTx/>
                <a:uFillTx/>
                <a:latin typeface="Arial" charset="0"/>
                <a:ea typeface="ＭＳ Ｐゴシック" charset="0"/>
                <a:cs typeface="ＭＳ Ｐゴシック" charset="0"/>
              </a:endParaRPr>
            </a:p>
          </p:txBody>
        </p:sp>
      </p:grpSp>
      <p:sp>
        <p:nvSpPr>
          <p:cNvPr id="24" name="TextBox 23">
            <a:extLst>
              <a:ext uri="{FF2B5EF4-FFF2-40B4-BE49-F238E27FC236}">
                <a16:creationId xmlns:a16="http://schemas.microsoft.com/office/drawing/2014/main" id="{07C1C6A8-8716-480B-8FAE-1FE143CC9035}"/>
              </a:ext>
            </a:extLst>
          </p:cNvPr>
          <p:cNvSpPr txBox="1"/>
          <p:nvPr/>
        </p:nvSpPr>
        <p:spPr>
          <a:xfrm>
            <a:off x="3799504" y="974726"/>
            <a:ext cx="1905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Arial Black" panose="020B0A04020102020204" pitchFamily="34" charset="0"/>
                <a:ea typeface="ＭＳ Ｐゴシック"/>
              </a:rPr>
              <a:t>Monitoring Focus</a:t>
            </a:r>
          </a:p>
        </p:txBody>
      </p:sp>
      <p:sp>
        <p:nvSpPr>
          <p:cNvPr id="29" name="TextBox 28">
            <a:extLst>
              <a:ext uri="{FF2B5EF4-FFF2-40B4-BE49-F238E27FC236}">
                <a16:creationId xmlns:a16="http://schemas.microsoft.com/office/drawing/2014/main" id="{AB56490F-BB95-40CF-AD17-46D2008C895D}"/>
              </a:ext>
            </a:extLst>
          </p:cNvPr>
          <p:cNvSpPr txBox="1"/>
          <p:nvPr/>
        </p:nvSpPr>
        <p:spPr>
          <a:xfrm>
            <a:off x="7718032" y="980930"/>
            <a:ext cx="2039471" cy="5416868"/>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Examples </a:t>
            </a:r>
            <a:r>
              <a:rPr lang="en-US" sz="2000" b="1" dirty="0">
                <a:solidFill>
                  <a:srgbClr val="1F497D"/>
                </a:solidFill>
                <a:latin typeface="Arial Black" panose="020B0A04020102020204" pitchFamily="34" charset="0"/>
                <a:ea typeface="ＭＳ Ｐゴシック"/>
                <a:cs typeface="Helvetica"/>
              </a:rPr>
              <a:t>of indicators</a:t>
            </a: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12" name="TextBox 11">
            <a:extLst>
              <a:ext uri="{FF2B5EF4-FFF2-40B4-BE49-F238E27FC236}">
                <a16:creationId xmlns:a16="http://schemas.microsoft.com/office/drawing/2014/main" id="{DBDA0E64-9D21-4D73-88CB-C8C7056E4B4B}"/>
              </a:ext>
            </a:extLst>
          </p:cNvPr>
          <p:cNvSpPr txBox="1"/>
          <p:nvPr/>
        </p:nvSpPr>
        <p:spPr>
          <a:xfrm>
            <a:off x="5920518" y="1791276"/>
            <a:ext cx="5735453" cy="369332"/>
          </a:xfrm>
          <a:prstGeom prst="rect">
            <a:avLst/>
          </a:prstGeom>
          <a:solidFill>
            <a:schemeClr val="accent1">
              <a:lumMod val="60000"/>
              <a:lumOff val="4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girls and boys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completin</a:t>
            </a:r>
            <a:r>
              <a:rPr lang="en-US" dirty="0">
                <a:solidFill>
                  <a:prstClr val="black"/>
                </a:solidFill>
                <a:latin typeface="Arial" panose="020B0604020202020204" pitchFamily="34" charset="0"/>
                <a:cs typeface="Arial" panose="020B0604020202020204" pitchFamily="34" charset="0"/>
              </a:rPr>
              <a:t>g by level of education….</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5012411-8557-4EAF-9986-B0AA40927E26}"/>
              </a:ext>
            </a:extLst>
          </p:cNvPr>
          <p:cNvSpPr txBox="1"/>
          <p:nvPr/>
        </p:nvSpPr>
        <p:spPr>
          <a:xfrm>
            <a:off x="5920518" y="2580511"/>
            <a:ext cx="5735454" cy="646331"/>
          </a:xfrm>
          <a:prstGeom prst="rect">
            <a:avLst/>
          </a:prstGeom>
          <a:solidFill>
            <a:schemeClr val="accent1">
              <a:lumMod val="40000"/>
              <a:lumOff val="60000"/>
            </a:schemeClr>
          </a:solidFill>
        </p:spPr>
        <p:txBody>
          <a:bodyPr wrap="square" rtlCol="0">
            <a:spAutoFit/>
          </a:bodyPr>
          <a:lstStyle/>
          <a:p>
            <a:pPr lvl="0">
              <a:defRPr/>
            </a:pPr>
            <a:r>
              <a:rPr lang="en-US" dirty="0">
                <a:solidFill>
                  <a:prstClr val="black"/>
                </a:solidFill>
                <a:latin typeface="Arial" panose="020B0604020202020204" pitchFamily="34" charset="0"/>
                <a:cs typeface="Arial" panose="020B0604020202020204" pitchFamily="34" charset="0"/>
              </a:rPr>
              <a:t>% of girls and boys enrolled by age group/ level of education (by wealth quintile, geography)</a:t>
            </a:r>
          </a:p>
        </p:txBody>
      </p:sp>
      <p:sp>
        <p:nvSpPr>
          <p:cNvPr id="20" name="TextBox 19">
            <a:extLst>
              <a:ext uri="{FF2B5EF4-FFF2-40B4-BE49-F238E27FC236}">
                <a16:creationId xmlns:a16="http://schemas.microsoft.com/office/drawing/2014/main" id="{7441DF2A-1A41-440E-B0A6-26C65222A374}"/>
              </a:ext>
            </a:extLst>
          </p:cNvPr>
          <p:cNvSpPr txBox="1"/>
          <p:nvPr/>
        </p:nvSpPr>
        <p:spPr>
          <a:xfrm>
            <a:off x="5920518" y="3754847"/>
            <a:ext cx="5735453" cy="923330"/>
          </a:xfrm>
          <a:prstGeom prst="rect">
            <a:avLst/>
          </a:prstGeom>
          <a:solidFill>
            <a:schemeClr val="accent1">
              <a:lumMod val="20000"/>
              <a:lumOff val="80000"/>
            </a:schemeClr>
          </a:solidFill>
        </p:spPr>
        <p:txBody>
          <a:bodyPr wrap="square" rtlCol="0">
            <a:spAutoFit/>
          </a:bodyPr>
          <a:lstStyle/>
          <a:p>
            <a:pPr lvl="0">
              <a:defRPr/>
            </a:pPr>
            <a:r>
              <a:rPr lang="en-US" dirty="0">
                <a:solidFill>
                  <a:prstClr val="black"/>
                </a:solidFill>
                <a:latin typeface="Arial" panose="020B0604020202020204" pitchFamily="34" charset="0"/>
                <a:cs typeface="Arial" panose="020B0604020202020204" pitchFamily="34" charset="0"/>
              </a:rPr>
              <a:t># of girls and boys enrolled per school/classroom</a:t>
            </a:r>
          </a:p>
          <a:p>
            <a:pPr lvl="0">
              <a:defRPr/>
            </a:pPr>
            <a:r>
              <a:rPr lang="en-US" dirty="0">
                <a:solidFill>
                  <a:prstClr val="black"/>
                </a:solidFill>
                <a:latin typeface="Arial" panose="020B0604020202020204" pitchFamily="34" charset="0"/>
                <a:cs typeface="Arial" panose="020B0604020202020204" pitchFamily="34" charset="0"/>
              </a:rPr>
              <a:t>% teachers with minimum knowledge/skills to deliver new curriculum  </a:t>
            </a:r>
          </a:p>
        </p:txBody>
      </p:sp>
      <p:sp>
        <p:nvSpPr>
          <p:cNvPr id="3" name="Rectangle 2">
            <a:extLst>
              <a:ext uri="{FF2B5EF4-FFF2-40B4-BE49-F238E27FC236}">
                <a16:creationId xmlns:a16="http://schemas.microsoft.com/office/drawing/2014/main" id="{5D35B04D-49AE-49A4-B955-DA33FA0C1F5F}"/>
              </a:ext>
            </a:extLst>
          </p:cNvPr>
          <p:cNvSpPr/>
          <p:nvPr/>
        </p:nvSpPr>
        <p:spPr>
          <a:xfrm>
            <a:off x="5920518" y="3754847"/>
            <a:ext cx="5735453" cy="92333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A3B962B-2063-40B0-8005-32DA3E6E375F}"/>
              </a:ext>
            </a:extLst>
          </p:cNvPr>
          <p:cNvSpPr/>
          <p:nvPr/>
        </p:nvSpPr>
        <p:spPr>
          <a:xfrm>
            <a:off x="5920518" y="4792718"/>
            <a:ext cx="5735453" cy="14474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schools refurbished</a:t>
            </a:r>
          </a:p>
          <a:p>
            <a:r>
              <a:rPr lang="en-US" dirty="0">
                <a:solidFill>
                  <a:schemeClr val="tx1"/>
                </a:solidFill>
              </a:rPr>
              <a:t>No. TLCs functioning</a:t>
            </a:r>
          </a:p>
          <a:p>
            <a:r>
              <a:rPr lang="en-US" dirty="0">
                <a:solidFill>
                  <a:schemeClr val="tx1"/>
                </a:solidFill>
              </a:rPr>
              <a:t>No. teachers trained</a:t>
            </a:r>
          </a:p>
          <a:p>
            <a:r>
              <a:rPr lang="en-US" dirty="0">
                <a:solidFill>
                  <a:schemeClr val="tx1"/>
                </a:solidFill>
              </a:rPr>
              <a:t>No. schools kits provided</a:t>
            </a:r>
          </a:p>
          <a:p>
            <a:r>
              <a:rPr lang="en-US" dirty="0">
                <a:solidFill>
                  <a:schemeClr val="tx1"/>
                </a:solidFill>
              </a:rPr>
              <a:t>No. HH receiving cash-grants</a:t>
            </a:r>
          </a:p>
        </p:txBody>
      </p:sp>
      <p:sp>
        <p:nvSpPr>
          <p:cNvPr id="10" name="Rectangle 9">
            <a:extLst>
              <a:ext uri="{FF2B5EF4-FFF2-40B4-BE49-F238E27FC236}">
                <a16:creationId xmlns:a16="http://schemas.microsoft.com/office/drawing/2014/main" id="{E5A39087-48A6-4254-AC1F-D63505B691FA}"/>
              </a:ext>
            </a:extLst>
          </p:cNvPr>
          <p:cNvSpPr/>
          <p:nvPr/>
        </p:nvSpPr>
        <p:spPr>
          <a:xfrm>
            <a:off x="5920518" y="4792718"/>
            <a:ext cx="5735453" cy="144743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46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3" grpId="0" animBg="1"/>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6A59-5147-4E43-81C5-A31DC6A9ED9E}"/>
              </a:ext>
            </a:extLst>
          </p:cNvPr>
          <p:cNvSpPr>
            <a:spLocks noGrp="1"/>
          </p:cNvSpPr>
          <p:nvPr>
            <p:ph type="title"/>
          </p:nvPr>
        </p:nvSpPr>
        <p:spPr>
          <a:prstGeom prst="rect">
            <a:avLst/>
          </a:prstGeom>
        </p:spPr>
        <p:txBody>
          <a:bodyPr/>
          <a:lstStyle/>
          <a:p>
            <a:r>
              <a:rPr lang="en-US" dirty="0"/>
              <a:t>Hierarchies of indicators – examples nutrition</a:t>
            </a:r>
            <a:endParaRPr lang="en-GB" dirty="0"/>
          </a:p>
        </p:txBody>
      </p:sp>
      <p:sp>
        <p:nvSpPr>
          <p:cNvPr id="4" name="Slide Number Placeholder 3">
            <a:extLst>
              <a:ext uri="{FF2B5EF4-FFF2-40B4-BE49-F238E27FC236}">
                <a16:creationId xmlns:a16="http://schemas.microsoft.com/office/drawing/2014/main" id="{CCDAE925-3CDB-4630-B0C4-B2F205875D78}"/>
              </a:ext>
            </a:extLst>
          </p:cNvPr>
          <p:cNvSpPr>
            <a:spLocks noGrp="1"/>
          </p:cNvSpPr>
          <p:nvPr>
            <p:ph type="sldNum" sz="quarter" idx="12"/>
          </p:nvPr>
        </p:nvSpPr>
        <p:spPr/>
        <p:txBody>
          <a:bodyPr/>
          <a:lstStyle/>
          <a:p>
            <a:fld id="{9F487915-AC20-4558-82F6-6FF5BD9F273B}" type="slidenum">
              <a:rPr lang="en-US" smtClean="0"/>
              <a:pPr/>
              <a:t>19</a:t>
            </a:fld>
            <a:endParaRPr lang="en-US" dirty="0"/>
          </a:p>
        </p:txBody>
      </p:sp>
      <p:sp>
        <p:nvSpPr>
          <p:cNvPr id="6" name="TextBox 5">
            <a:extLst>
              <a:ext uri="{FF2B5EF4-FFF2-40B4-BE49-F238E27FC236}">
                <a16:creationId xmlns:a16="http://schemas.microsoft.com/office/drawing/2014/main" id="{68AE57E2-EA1A-4E80-BD2F-A7D3178D610F}"/>
              </a:ext>
            </a:extLst>
          </p:cNvPr>
          <p:cNvSpPr txBox="1"/>
          <p:nvPr/>
        </p:nvSpPr>
        <p:spPr>
          <a:xfrm>
            <a:off x="847785" y="1014622"/>
            <a:ext cx="2039471" cy="5724644"/>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Key Management 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7" name="Rounded Rectangle 7">
            <a:extLst>
              <a:ext uri="{FF2B5EF4-FFF2-40B4-BE49-F238E27FC236}">
                <a16:creationId xmlns:a16="http://schemas.microsoft.com/office/drawing/2014/main" id="{422E0D26-9AB3-4C6B-9A6E-3D4F00E783E8}"/>
              </a:ext>
            </a:extLst>
          </p:cNvPr>
          <p:cNvSpPr/>
          <p:nvPr/>
        </p:nvSpPr>
        <p:spPr>
          <a:xfrm>
            <a:off x="724521" y="4890365"/>
            <a:ext cx="2286000" cy="1153874"/>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implementing  as planned ? </a:t>
            </a:r>
          </a:p>
        </p:txBody>
      </p:sp>
      <p:sp>
        <p:nvSpPr>
          <p:cNvPr id="8" name="Rounded Rectangle 8">
            <a:extLst>
              <a:ext uri="{FF2B5EF4-FFF2-40B4-BE49-F238E27FC236}">
                <a16:creationId xmlns:a16="http://schemas.microsoft.com/office/drawing/2014/main" id="{272A4FBD-F608-4E52-9E97-8492C1AD77B0}"/>
              </a:ext>
            </a:extLst>
          </p:cNvPr>
          <p:cNvSpPr/>
          <p:nvPr/>
        </p:nvSpPr>
        <p:spPr>
          <a:xfrm>
            <a:off x="669041" y="3559472"/>
            <a:ext cx="2312722" cy="1142216"/>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achieving results ?</a:t>
            </a:r>
          </a:p>
        </p:txBody>
      </p:sp>
      <p:sp>
        <p:nvSpPr>
          <p:cNvPr id="9" name="Rounded Rectangle 9">
            <a:extLst>
              <a:ext uri="{FF2B5EF4-FFF2-40B4-BE49-F238E27FC236}">
                <a16:creationId xmlns:a16="http://schemas.microsoft.com/office/drawing/2014/main" id="{93304B82-B74B-4DF2-BA87-D1994FE014E5}"/>
              </a:ext>
            </a:extLst>
          </p:cNvPr>
          <p:cNvSpPr/>
          <p:nvPr/>
        </p:nvSpPr>
        <p:spPr>
          <a:xfrm>
            <a:off x="650648" y="2177373"/>
            <a:ext cx="2312722" cy="1147208"/>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How is the situation of children changing?  </a:t>
            </a:r>
          </a:p>
        </p:txBody>
      </p:sp>
      <p:grpSp>
        <p:nvGrpSpPr>
          <p:cNvPr id="23" name="Group 22">
            <a:extLst>
              <a:ext uri="{FF2B5EF4-FFF2-40B4-BE49-F238E27FC236}">
                <a16:creationId xmlns:a16="http://schemas.microsoft.com/office/drawing/2014/main" id="{14D36B0C-8832-4BA8-9EC8-6B837AD21A03}"/>
              </a:ext>
            </a:extLst>
          </p:cNvPr>
          <p:cNvGrpSpPr/>
          <p:nvPr/>
        </p:nvGrpSpPr>
        <p:grpSpPr>
          <a:xfrm>
            <a:off x="2857489" y="963703"/>
            <a:ext cx="2847015" cy="5724644"/>
            <a:chOff x="5017758" y="963703"/>
            <a:chExt cx="2847015" cy="5724644"/>
          </a:xfrm>
        </p:grpSpPr>
        <p:sp>
          <p:nvSpPr>
            <p:cNvPr id="25" name="Rectangle 24">
              <a:extLst>
                <a:ext uri="{FF2B5EF4-FFF2-40B4-BE49-F238E27FC236}">
                  <a16:creationId xmlns:a16="http://schemas.microsoft.com/office/drawing/2014/main" id="{ADD00499-8723-46E6-BB08-20F8FBCE1441}"/>
                </a:ext>
              </a:extLst>
            </p:cNvPr>
            <p:cNvSpPr/>
            <p:nvPr/>
          </p:nvSpPr>
          <p:spPr>
            <a:xfrm>
              <a:off x="6031733" y="963703"/>
              <a:ext cx="1833040" cy="572464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a:ea typeface="ＭＳ Ｐゴシック"/>
                </a:rPr>
                <a:t>Impact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Outcomes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Sub-outputs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Activities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Inputs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p:txBody>
        </p:sp>
        <p:sp>
          <p:nvSpPr>
            <p:cNvPr id="26" name="Left Brace 25">
              <a:extLst>
                <a:ext uri="{FF2B5EF4-FFF2-40B4-BE49-F238E27FC236}">
                  <a16:creationId xmlns:a16="http://schemas.microsoft.com/office/drawing/2014/main" id="{BDBA829C-0F3C-428E-9540-C4BCC7986221}"/>
                </a:ext>
              </a:extLst>
            </p:cNvPr>
            <p:cNvSpPr/>
            <p:nvPr/>
          </p:nvSpPr>
          <p:spPr bwMode="auto">
            <a:xfrm>
              <a:off x="5230413" y="4450364"/>
              <a:ext cx="1258446" cy="1593876"/>
            </a:xfrm>
            <a:prstGeom prst="leftBrace">
              <a:avLst>
                <a:gd name="adj1" fmla="val 8333"/>
                <a:gd name="adj2" fmla="val 27376"/>
              </a:avLst>
            </a:prstGeom>
            <a:noFill/>
            <a:ln w="762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333399"/>
                </a:solidFill>
                <a:effectLst/>
                <a:uLnTx/>
                <a:uFillTx/>
                <a:latin typeface="Arial" charset="0"/>
                <a:ea typeface="ＭＳ Ｐゴシック" charset="0"/>
                <a:cs typeface="ＭＳ Ｐゴシック" charset="0"/>
              </a:endParaRPr>
            </a:p>
          </p:txBody>
        </p:sp>
        <p:sp>
          <p:nvSpPr>
            <p:cNvPr id="27" name="Left Brace 26">
              <a:extLst>
                <a:ext uri="{FF2B5EF4-FFF2-40B4-BE49-F238E27FC236}">
                  <a16:creationId xmlns:a16="http://schemas.microsoft.com/office/drawing/2014/main" id="{662A0705-F019-4303-BBE8-F5119EE65E28}"/>
                </a:ext>
              </a:extLst>
            </p:cNvPr>
            <p:cNvSpPr/>
            <p:nvPr/>
          </p:nvSpPr>
          <p:spPr bwMode="auto">
            <a:xfrm>
              <a:off x="5017758" y="3016468"/>
              <a:ext cx="1283588" cy="1996965"/>
            </a:xfrm>
            <a:prstGeom prst="leftBrace">
              <a:avLst>
                <a:gd name="adj1" fmla="val 8333"/>
                <a:gd name="adj2" fmla="val 49745"/>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ＭＳ Ｐゴシック" charset="0"/>
              </a:endParaRPr>
            </a:p>
          </p:txBody>
        </p:sp>
        <p:sp>
          <p:nvSpPr>
            <p:cNvPr id="28" name="Left Brace 27">
              <a:extLst>
                <a:ext uri="{FF2B5EF4-FFF2-40B4-BE49-F238E27FC236}">
                  <a16:creationId xmlns:a16="http://schemas.microsoft.com/office/drawing/2014/main" id="{B9B00AD3-C78B-4B5F-9ABB-628EEF5D9522}"/>
                </a:ext>
              </a:extLst>
            </p:cNvPr>
            <p:cNvSpPr/>
            <p:nvPr/>
          </p:nvSpPr>
          <p:spPr bwMode="auto">
            <a:xfrm>
              <a:off x="5302383" y="1832150"/>
              <a:ext cx="1103451" cy="1485156"/>
            </a:xfrm>
            <a:prstGeom prst="leftBrace">
              <a:avLst>
                <a:gd name="adj1" fmla="val 8333"/>
                <a:gd name="adj2" fmla="val 73338"/>
              </a:avLst>
            </a:prstGeom>
            <a:noFill/>
            <a:ln w="76200" cap="flat" cmpd="sng" algn="ctr">
              <a:solidFill>
                <a:srgbClr val="00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9900"/>
                </a:solidFill>
                <a:effectLst/>
                <a:uLnTx/>
                <a:uFillTx/>
                <a:latin typeface="Arial" charset="0"/>
                <a:ea typeface="ＭＳ Ｐゴシック" charset="0"/>
                <a:cs typeface="ＭＳ Ｐゴシック" charset="0"/>
              </a:endParaRPr>
            </a:p>
          </p:txBody>
        </p:sp>
      </p:grpSp>
      <p:sp>
        <p:nvSpPr>
          <p:cNvPr id="24" name="TextBox 23">
            <a:extLst>
              <a:ext uri="{FF2B5EF4-FFF2-40B4-BE49-F238E27FC236}">
                <a16:creationId xmlns:a16="http://schemas.microsoft.com/office/drawing/2014/main" id="{07C1C6A8-8716-480B-8FAE-1FE143CC9035}"/>
              </a:ext>
            </a:extLst>
          </p:cNvPr>
          <p:cNvSpPr txBox="1"/>
          <p:nvPr/>
        </p:nvSpPr>
        <p:spPr>
          <a:xfrm>
            <a:off x="3799504" y="974726"/>
            <a:ext cx="1905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Arial Black" panose="020B0A04020102020204" pitchFamily="34" charset="0"/>
                <a:ea typeface="ＭＳ Ｐゴシック"/>
              </a:rPr>
              <a:t>Monitoring Focus</a:t>
            </a:r>
          </a:p>
        </p:txBody>
      </p:sp>
      <p:sp>
        <p:nvSpPr>
          <p:cNvPr id="29" name="TextBox 28">
            <a:extLst>
              <a:ext uri="{FF2B5EF4-FFF2-40B4-BE49-F238E27FC236}">
                <a16:creationId xmlns:a16="http://schemas.microsoft.com/office/drawing/2014/main" id="{AB56490F-BB95-40CF-AD17-46D2008C895D}"/>
              </a:ext>
            </a:extLst>
          </p:cNvPr>
          <p:cNvSpPr txBox="1"/>
          <p:nvPr/>
        </p:nvSpPr>
        <p:spPr>
          <a:xfrm>
            <a:off x="7718032" y="917870"/>
            <a:ext cx="2039471" cy="5416868"/>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Examples </a:t>
            </a:r>
            <a:r>
              <a:rPr lang="en-US" sz="2000" b="1" dirty="0">
                <a:solidFill>
                  <a:srgbClr val="1F497D"/>
                </a:solidFill>
                <a:latin typeface="Arial Black" panose="020B0A04020102020204" pitchFamily="34" charset="0"/>
                <a:ea typeface="ＭＳ Ｐゴシック"/>
                <a:cs typeface="Helvetica"/>
              </a:rPr>
              <a:t>of indicators</a:t>
            </a: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12" name="TextBox 11">
            <a:extLst>
              <a:ext uri="{FF2B5EF4-FFF2-40B4-BE49-F238E27FC236}">
                <a16:creationId xmlns:a16="http://schemas.microsoft.com/office/drawing/2014/main" id="{DBDA0E64-9D21-4D73-88CB-C8C7056E4B4B}"/>
              </a:ext>
            </a:extLst>
          </p:cNvPr>
          <p:cNvSpPr txBox="1"/>
          <p:nvPr/>
        </p:nvSpPr>
        <p:spPr>
          <a:xfrm>
            <a:off x="5920518" y="1791276"/>
            <a:ext cx="5735453" cy="369332"/>
          </a:xfrm>
          <a:prstGeom prst="rect">
            <a:avLst/>
          </a:prstGeom>
          <a:solidFill>
            <a:schemeClr val="accent1">
              <a:lumMod val="60000"/>
              <a:lumOff val="4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U5 mortality rate</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5012411-8557-4EAF-9986-B0AA40927E26}"/>
              </a:ext>
            </a:extLst>
          </p:cNvPr>
          <p:cNvSpPr txBox="1"/>
          <p:nvPr/>
        </p:nvSpPr>
        <p:spPr>
          <a:xfrm>
            <a:off x="5920518" y="2580511"/>
            <a:ext cx="5735454" cy="369332"/>
          </a:xfrm>
          <a:prstGeom prst="rect">
            <a:avLst/>
          </a:prstGeom>
          <a:solidFill>
            <a:schemeClr val="accent1">
              <a:lumMod val="40000"/>
              <a:lumOff val="6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girls and boys with SAM</a:t>
            </a:r>
          </a:p>
        </p:txBody>
      </p:sp>
      <p:sp>
        <p:nvSpPr>
          <p:cNvPr id="20" name="TextBox 19">
            <a:extLst>
              <a:ext uri="{FF2B5EF4-FFF2-40B4-BE49-F238E27FC236}">
                <a16:creationId xmlns:a16="http://schemas.microsoft.com/office/drawing/2014/main" id="{7441DF2A-1A41-440E-B0A6-26C65222A374}"/>
              </a:ext>
            </a:extLst>
          </p:cNvPr>
          <p:cNvSpPr txBox="1"/>
          <p:nvPr/>
        </p:nvSpPr>
        <p:spPr>
          <a:xfrm>
            <a:off x="5920518" y="3754847"/>
            <a:ext cx="5735453" cy="646331"/>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girls and boys </a:t>
            </a:r>
            <a:r>
              <a:rPr lang="en-US" dirty="0">
                <a:solidFill>
                  <a:prstClr val="black"/>
                </a:solidFill>
                <a:latin typeface="Arial" panose="020B0604020202020204" pitchFamily="34" charset="0"/>
                <a:cs typeface="Arial" panose="020B0604020202020204" pitchFamily="34" charset="0"/>
              </a:rPr>
              <a:t>with SAM admitted in therapeutic feeding</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(admitted, defaulted, died, recovered)</a:t>
            </a:r>
          </a:p>
        </p:txBody>
      </p:sp>
      <p:sp>
        <p:nvSpPr>
          <p:cNvPr id="3" name="Rectangle 2">
            <a:extLst>
              <a:ext uri="{FF2B5EF4-FFF2-40B4-BE49-F238E27FC236}">
                <a16:creationId xmlns:a16="http://schemas.microsoft.com/office/drawing/2014/main" id="{5D35B04D-49AE-49A4-B955-DA33FA0C1F5F}"/>
              </a:ext>
            </a:extLst>
          </p:cNvPr>
          <p:cNvSpPr/>
          <p:nvPr/>
        </p:nvSpPr>
        <p:spPr>
          <a:xfrm>
            <a:off x="5920518" y="3754847"/>
            <a:ext cx="5735453" cy="69551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A3B962B-2063-40B0-8005-32DA3E6E375F}"/>
              </a:ext>
            </a:extLst>
          </p:cNvPr>
          <p:cNvSpPr/>
          <p:nvPr/>
        </p:nvSpPr>
        <p:spPr>
          <a:xfrm>
            <a:off x="5920518" y="5009188"/>
            <a:ext cx="5735453" cy="8987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No. of TF </a:t>
            </a:r>
            <a:r>
              <a:rPr lang="en-US" dirty="0" err="1">
                <a:solidFill>
                  <a:schemeClr val="tx1"/>
                </a:solidFill>
                <a:latin typeface="Arial" panose="020B0604020202020204" pitchFamily="34" charset="0"/>
                <a:cs typeface="Arial" panose="020B0604020202020204" pitchFamily="34" charset="0"/>
              </a:rPr>
              <a:t>programmes</a:t>
            </a:r>
            <a:r>
              <a:rPr lang="en-US" dirty="0">
                <a:solidFill>
                  <a:schemeClr val="tx1"/>
                </a:solidFill>
                <a:latin typeface="Arial" panose="020B0604020202020204" pitchFamily="34" charset="0"/>
                <a:cs typeface="Arial" panose="020B0604020202020204" pitchFamily="34" charset="0"/>
              </a:rPr>
              <a:t> established by location</a:t>
            </a:r>
          </a:p>
          <a:p>
            <a:r>
              <a:rPr lang="en-US" dirty="0">
                <a:solidFill>
                  <a:schemeClr val="tx1"/>
                </a:solidFill>
                <a:latin typeface="Arial" panose="020B0604020202020204" pitchFamily="34" charset="0"/>
                <a:cs typeface="Arial" panose="020B0604020202020204" pitchFamily="34" charset="0"/>
              </a:rPr>
              <a:t>No. of trained TF staff</a:t>
            </a:r>
          </a:p>
          <a:p>
            <a:r>
              <a:rPr lang="en-US" dirty="0">
                <a:solidFill>
                  <a:schemeClr val="tx1"/>
                </a:solidFill>
                <a:latin typeface="Arial" panose="020B0604020202020204" pitchFamily="34" charset="0"/>
                <a:cs typeface="Arial" panose="020B0604020202020204" pitchFamily="34" charset="0"/>
              </a:rPr>
              <a:t>RUTF distributed</a:t>
            </a:r>
          </a:p>
        </p:txBody>
      </p:sp>
      <p:sp>
        <p:nvSpPr>
          <p:cNvPr id="10" name="Rectangle 9">
            <a:extLst>
              <a:ext uri="{FF2B5EF4-FFF2-40B4-BE49-F238E27FC236}">
                <a16:creationId xmlns:a16="http://schemas.microsoft.com/office/drawing/2014/main" id="{E5A39087-48A6-4254-AC1F-D63505B691FA}"/>
              </a:ext>
            </a:extLst>
          </p:cNvPr>
          <p:cNvSpPr/>
          <p:nvPr/>
        </p:nvSpPr>
        <p:spPr>
          <a:xfrm>
            <a:off x="5920518" y="5067063"/>
            <a:ext cx="5735453" cy="8987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6717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053A-3A77-4EE0-92B6-A975078FECF3}"/>
              </a:ext>
            </a:extLst>
          </p:cNvPr>
          <p:cNvSpPr>
            <a:spLocks noGrp="1"/>
          </p:cNvSpPr>
          <p:nvPr>
            <p:ph type="title"/>
          </p:nvPr>
        </p:nvSpPr>
        <p:spPr/>
        <p:txBody>
          <a:bodyPr/>
          <a:lstStyle/>
          <a:p>
            <a:r>
              <a:rPr lang="en-GB" dirty="0"/>
              <a:t>Agenda for 25 November</a:t>
            </a:r>
          </a:p>
        </p:txBody>
      </p:sp>
      <p:sp>
        <p:nvSpPr>
          <p:cNvPr id="3" name="Content Placeholder 2">
            <a:extLst>
              <a:ext uri="{FF2B5EF4-FFF2-40B4-BE49-F238E27FC236}">
                <a16:creationId xmlns:a16="http://schemas.microsoft.com/office/drawing/2014/main" id="{B548A8EA-0D82-4397-B006-2CCF4ED78733}"/>
              </a:ext>
            </a:extLst>
          </p:cNvPr>
          <p:cNvSpPr>
            <a:spLocks noGrp="1"/>
          </p:cNvSpPr>
          <p:nvPr>
            <p:ph idx="1"/>
          </p:nvPr>
        </p:nvSpPr>
        <p:spPr/>
        <p:txBody>
          <a:bodyPr/>
          <a:lstStyle/>
          <a:p>
            <a:pPr marL="363538" indent="-363538">
              <a:lnSpc>
                <a:spcPct val="150000"/>
              </a:lnSpc>
              <a:buClr>
                <a:srgbClr val="C00000"/>
              </a:buClr>
              <a:buFont typeface="+mj-lt"/>
              <a:buAutoNum type="arabicPeriod"/>
            </a:pPr>
            <a:r>
              <a:rPr lang="en-GB" dirty="0"/>
              <a:t>Partner Reporting situated in a Results Based Management picture</a:t>
            </a:r>
          </a:p>
          <a:p>
            <a:pPr marL="363538" indent="-363538">
              <a:lnSpc>
                <a:spcPct val="150000"/>
              </a:lnSpc>
              <a:buClr>
                <a:srgbClr val="C00000"/>
              </a:buClr>
              <a:buFont typeface="+mj-lt"/>
              <a:buAutoNum type="arabicPeriod"/>
            </a:pPr>
            <a:r>
              <a:rPr lang="en-GB" dirty="0"/>
              <a:t>Framing indicators for results based management</a:t>
            </a:r>
          </a:p>
          <a:p>
            <a:pPr marL="363538" indent="-363538">
              <a:lnSpc>
                <a:spcPct val="150000"/>
              </a:lnSpc>
              <a:buClr>
                <a:srgbClr val="C00000"/>
              </a:buClr>
              <a:buFont typeface="+mj-lt"/>
              <a:buAutoNum type="arabicPeriod"/>
            </a:pPr>
            <a:r>
              <a:rPr lang="en-GB" dirty="0"/>
              <a:t>Using the Programme Document and Partner Reporting for Results-based Management</a:t>
            </a:r>
          </a:p>
        </p:txBody>
      </p:sp>
      <p:sp>
        <p:nvSpPr>
          <p:cNvPr id="4" name="Slide Number Placeholder 3">
            <a:extLst>
              <a:ext uri="{FF2B5EF4-FFF2-40B4-BE49-F238E27FC236}">
                <a16:creationId xmlns:a16="http://schemas.microsoft.com/office/drawing/2014/main" id="{ECCD6DAB-3EB4-4EAE-8B6D-6AB080C15E48}"/>
              </a:ext>
            </a:extLst>
          </p:cNvPr>
          <p:cNvSpPr>
            <a:spLocks noGrp="1"/>
          </p:cNvSpPr>
          <p:nvPr>
            <p:ph type="sldNum" sz="quarter" idx="12"/>
          </p:nvPr>
        </p:nvSpPr>
        <p:spPr/>
        <p:txBody>
          <a:bodyPr/>
          <a:lstStyle/>
          <a:p>
            <a:fld id="{9F487915-AC20-4558-82F6-6FF5BD9F273B}" type="slidenum">
              <a:rPr lang="en-US" smtClean="0"/>
              <a:pPr/>
              <a:t>2</a:t>
            </a:fld>
            <a:endParaRPr lang="en-US" dirty="0"/>
          </a:p>
        </p:txBody>
      </p:sp>
      <p:sp>
        <p:nvSpPr>
          <p:cNvPr id="12" name="Footer Placeholder 4">
            <a:extLst>
              <a:ext uri="{FF2B5EF4-FFF2-40B4-BE49-F238E27FC236}">
                <a16:creationId xmlns:a16="http://schemas.microsoft.com/office/drawing/2014/main" id="{E92C1B99-10A6-4E0A-95A3-4FB393E19C4F}"/>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charset="0"/>
                <a:ea typeface="Arial" charset="0"/>
                <a:cs typeface="Arial" charset="0"/>
              </a:rPr>
              <a:t>eTools Partner Reporting Portal</a:t>
            </a:r>
            <a:r>
              <a:rPr lang="en-US">
                <a:solidFill>
                  <a:srgbClr val="00AEEF"/>
                </a:solidFill>
                <a:latin typeface="Arial" charset="0"/>
                <a:ea typeface="Arial" charset="0"/>
                <a:cs typeface="Arial" charset="0"/>
              </a:rPr>
              <a:t>– </a:t>
            </a:r>
            <a:r>
              <a:rPr lang="en-US" b="1">
                <a:solidFill>
                  <a:srgbClr val="00AEEF"/>
                </a:solidFill>
                <a:latin typeface="Arial" charset="0"/>
                <a:ea typeface="Arial" charset="0"/>
                <a:cs typeface="Arial" charset="0"/>
              </a:rPr>
              <a:t>UNICEF |</a:t>
            </a:r>
            <a:r>
              <a:rPr lang="en-US">
                <a:solidFill>
                  <a:srgbClr val="00AEEF"/>
                </a:solidFill>
                <a:latin typeface="Arial" charset="0"/>
                <a:ea typeface="Arial" charset="0"/>
                <a:cs typeface="Arial" charset="0"/>
              </a:rPr>
              <a:t> for every child</a:t>
            </a:r>
            <a:endParaRPr lang="en-US" dirty="0">
              <a:solidFill>
                <a:srgbClr val="00AEEF"/>
              </a:solidFill>
              <a:latin typeface="Arial" charset="0"/>
              <a:ea typeface="Arial" charset="0"/>
              <a:cs typeface="Arial" charset="0"/>
            </a:endParaRPr>
          </a:p>
        </p:txBody>
      </p:sp>
    </p:spTree>
    <p:extLst>
      <p:ext uri="{BB962C8B-B14F-4D97-AF65-F5344CB8AC3E}">
        <p14:creationId xmlns:p14="http://schemas.microsoft.com/office/powerpoint/2010/main" val="236528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62FB-DCC9-40EB-8646-77E8E1200610}"/>
              </a:ext>
            </a:extLst>
          </p:cNvPr>
          <p:cNvSpPr>
            <a:spLocks noGrp="1"/>
          </p:cNvSpPr>
          <p:nvPr>
            <p:ph type="title"/>
          </p:nvPr>
        </p:nvSpPr>
        <p:spPr/>
        <p:txBody>
          <a:bodyPr/>
          <a:lstStyle/>
          <a:p>
            <a:r>
              <a:rPr lang="en-GB" dirty="0"/>
              <a:t>Types of indicators</a:t>
            </a:r>
          </a:p>
        </p:txBody>
      </p:sp>
      <p:graphicFrame>
        <p:nvGraphicFramePr>
          <p:cNvPr id="5" name="Content Placeholder 4">
            <a:extLst>
              <a:ext uri="{FF2B5EF4-FFF2-40B4-BE49-F238E27FC236}">
                <a16:creationId xmlns:a16="http://schemas.microsoft.com/office/drawing/2014/main" id="{CE765F42-85F3-4502-81CD-95B7689004F9}"/>
              </a:ext>
            </a:extLst>
          </p:cNvPr>
          <p:cNvGraphicFramePr>
            <a:graphicFrameLocks noGrp="1"/>
          </p:cNvGraphicFramePr>
          <p:nvPr>
            <p:ph idx="1"/>
            <p:extLst/>
          </p:nvPr>
        </p:nvGraphicFramePr>
        <p:xfrm>
          <a:off x="454481" y="1325563"/>
          <a:ext cx="11113406" cy="5291800"/>
        </p:xfrm>
        <a:graphic>
          <a:graphicData uri="http://schemas.openxmlformats.org/drawingml/2006/table">
            <a:tbl>
              <a:tblPr firstRow="1" bandRow="1">
                <a:tableStyleId>{21E4AEA4-8DFA-4A89-87EB-49C32662AFE0}</a:tableStyleId>
              </a:tblPr>
              <a:tblGrid>
                <a:gridCol w="1563006">
                  <a:extLst>
                    <a:ext uri="{9D8B030D-6E8A-4147-A177-3AD203B41FA5}">
                      <a16:colId xmlns:a16="http://schemas.microsoft.com/office/drawing/2014/main" val="2484380019"/>
                    </a:ext>
                  </a:extLst>
                </a:gridCol>
                <a:gridCol w="3880394">
                  <a:extLst>
                    <a:ext uri="{9D8B030D-6E8A-4147-A177-3AD203B41FA5}">
                      <a16:colId xmlns:a16="http://schemas.microsoft.com/office/drawing/2014/main" val="1438792869"/>
                    </a:ext>
                  </a:extLst>
                </a:gridCol>
                <a:gridCol w="2697480">
                  <a:extLst>
                    <a:ext uri="{9D8B030D-6E8A-4147-A177-3AD203B41FA5}">
                      <a16:colId xmlns:a16="http://schemas.microsoft.com/office/drawing/2014/main" val="3617565736"/>
                    </a:ext>
                  </a:extLst>
                </a:gridCol>
                <a:gridCol w="2972526">
                  <a:extLst>
                    <a:ext uri="{9D8B030D-6E8A-4147-A177-3AD203B41FA5}">
                      <a16:colId xmlns:a16="http://schemas.microsoft.com/office/drawing/2014/main" val="1761756076"/>
                    </a:ext>
                  </a:extLst>
                </a:gridCol>
              </a:tblGrid>
              <a:tr h="370840">
                <a:tc>
                  <a:txBody>
                    <a:bodyPr/>
                    <a:lstStyle/>
                    <a:p>
                      <a:r>
                        <a:rPr lang="en-GB" sz="1600" dirty="0">
                          <a:latin typeface="Arial" panose="020B0604020202020204" pitchFamily="34" charset="0"/>
                          <a:cs typeface="Arial" panose="020B0604020202020204" pitchFamily="34" charset="0"/>
                        </a:rPr>
                        <a:t>Indicator type</a:t>
                      </a:r>
                    </a:p>
                  </a:txBody>
                  <a:tcPr marL="72000" marR="72000" marT="0" marB="72000"/>
                </a:tc>
                <a:tc>
                  <a:txBody>
                    <a:bodyPr/>
                    <a:lstStyle/>
                    <a:p>
                      <a:r>
                        <a:rPr lang="en-GB" sz="1600" dirty="0">
                          <a:latin typeface="Arial" panose="020B0604020202020204" pitchFamily="34" charset="0"/>
                          <a:cs typeface="Arial" panose="020B0604020202020204" pitchFamily="34" charset="0"/>
                        </a:rPr>
                        <a:t>Overview and example</a:t>
                      </a:r>
                    </a:p>
                  </a:txBody>
                  <a:tcPr marL="72000" marR="72000" marT="0" marB="72000"/>
                </a:tc>
                <a:tc>
                  <a:txBody>
                    <a:bodyPr/>
                    <a:lstStyle/>
                    <a:p>
                      <a:r>
                        <a:rPr lang="en-GB" sz="1600" dirty="0">
                          <a:latin typeface="Arial" panose="020B0604020202020204" pitchFamily="34" charset="0"/>
                          <a:cs typeface="Arial" panose="020B0604020202020204" pitchFamily="34" charset="0"/>
                        </a:rPr>
                        <a:t>When to use</a:t>
                      </a:r>
                    </a:p>
                  </a:txBody>
                  <a:tcPr marL="72000" marR="72000" marT="0" marB="72000">
                    <a:solidFill>
                      <a:srgbClr val="00B050"/>
                    </a:solidFill>
                  </a:tcPr>
                </a:tc>
                <a:tc>
                  <a:txBody>
                    <a:bodyPr/>
                    <a:lstStyle/>
                    <a:p>
                      <a:r>
                        <a:rPr lang="en-GB" sz="1600" dirty="0">
                          <a:latin typeface="Arial" panose="020B0604020202020204" pitchFamily="34" charset="0"/>
                          <a:cs typeface="Arial" panose="020B0604020202020204" pitchFamily="34" charset="0"/>
                        </a:rPr>
                        <a:t>Drawbacks</a:t>
                      </a:r>
                    </a:p>
                  </a:txBody>
                  <a:tcPr marL="72000" marR="72000" marT="0" marB="72000">
                    <a:solidFill>
                      <a:srgbClr val="C00000"/>
                    </a:solidFill>
                  </a:tcPr>
                </a:tc>
                <a:extLst>
                  <a:ext uri="{0D108BD9-81ED-4DB2-BD59-A6C34878D82A}">
                    <a16:rowId xmlns:a16="http://schemas.microsoft.com/office/drawing/2014/main" val="1507261818"/>
                  </a:ext>
                </a:extLst>
              </a:tr>
              <a:tr h="370840">
                <a:tc>
                  <a:txBody>
                    <a:bodyPr/>
                    <a:lstStyle/>
                    <a:p>
                      <a:pPr marL="174625" marR="0" lvl="0" indent="-174625" algn="l" defTabSz="914400" rtl="0" eaLnBrk="1" fontAlgn="auto" latinLnBrk="0" hangingPunct="1">
                        <a:lnSpc>
                          <a:spcPct val="100000"/>
                        </a:lnSpc>
                        <a:spcBef>
                          <a:spcPts val="0"/>
                        </a:spcBef>
                        <a:spcAft>
                          <a:spcPts val="0"/>
                        </a:spcAft>
                        <a:buClrTx/>
                        <a:buSzTx/>
                        <a:buFont typeface="+mj-lt"/>
                        <a:buAutoNum type="arabicPeriod"/>
                        <a:tabLst/>
                        <a:defRPr/>
                      </a:pPr>
                      <a:r>
                        <a:rPr lang="en-GB" sz="1600" b="1" dirty="0">
                          <a:latin typeface="Arial" panose="020B0604020202020204" pitchFamily="34" charset="0"/>
                          <a:cs typeface="Arial" panose="020B0604020202020204" pitchFamily="34" charset="0"/>
                        </a:rPr>
                        <a:t> Count</a:t>
                      </a:r>
                    </a:p>
                  </a:txBody>
                  <a:tcPr marL="72000" marR="72000" marT="0" marB="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00FF"/>
                          </a:solidFill>
                          <a:latin typeface="Arial" panose="020B0604020202020204" pitchFamily="34" charset="0"/>
                          <a:cs typeface="Arial" panose="020B0604020202020204" pitchFamily="34" charset="0"/>
                        </a:rPr>
                        <a:t>Measure absolute scale of result</a:t>
                      </a:r>
                    </a:p>
                    <a:p>
                      <a:pPr marL="174625" indent="-174625">
                        <a:buFont typeface="Arial" panose="020B0604020202020204" pitchFamily="34" charset="0"/>
                        <a:buChar char="•"/>
                      </a:pPr>
                      <a:r>
                        <a:rPr lang="en-US" sz="1600" dirty="0">
                          <a:latin typeface="Arial" panose="020B0604020202020204" pitchFamily="34" charset="0"/>
                          <a:cs typeface="Arial" panose="020B0604020202020204" pitchFamily="34" charset="0"/>
                        </a:rPr>
                        <a:t># of children &lt; 5 admitted to SAM treatment </a:t>
                      </a:r>
                      <a:endParaRPr lang="en-GB" sz="1600" dirty="0">
                        <a:latin typeface="Arial" panose="020B0604020202020204" pitchFamily="34" charset="0"/>
                        <a:cs typeface="Arial" panose="020B0604020202020204" pitchFamily="34" charset="0"/>
                      </a:endParaRPr>
                    </a:p>
                  </a:txBody>
                  <a:tcPr marL="72000" marR="72000" marT="0" marB="72000" anchor="ctr"/>
                </a:tc>
                <a:tc>
                  <a:txBody>
                    <a:bodyPr/>
                    <a:lstStyle/>
                    <a:p>
                      <a:pPr marL="285750" indent="-285750">
                        <a:buFont typeface="Wingdings" panose="05000000000000000000" pitchFamily="2" charset="2"/>
                        <a:buChar char="ü"/>
                      </a:pPr>
                      <a:r>
                        <a:rPr lang="en-US" sz="1600" dirty="0">
                          <a:latin typeface="Arial" panose="020B0604020202020204" pitchFamily="34" charset="0"/>
                          <a:cs typeface="Arial" panose="020B0604020202020204" pitchFamily="34" charset="0"/>
                        </a:rPr>
                        <a:t>Best for high volume &amp; frequency of data, where further analysis valuable</a:t>
                      </a:r>
                    </a:p>
                  </a:txBody>
                  <a:tcPr marL="72000" marR="72000" marT="0" marB="72000" anchor="ctr"/>
                </a:tc>
                <a:tc>
                  <a:txBody>
                    <a:bodyPr/>
                    <a:lstStyle/>
                    <a:p>
                      <a:pPr marL="174625" indent="-174625">
                        <a:buFont typeface="Wingdings 2" panose="05020102010507070707" pitchFamily="18" charset="2"/>
                        <a:buChar char="O"/>
                      </a:pPr>
                      <a:r>
                        <a:rPr lang="en-GB" sz="1600" dirty="0">
                          <a:latin typeface="Arial" panose="020B0604020202020204" pitchFamily="34" charset="0"/>
                          <a:cs typeface="Arial" panose="020B0604020202020204" pitchFamily="34" charset="0"/>
                          <a:sym typeface="Wingdings 2" panose="05020102010507070707" pitchFamily="18" charset="2"/>
                        </a:rPr>
                        <a:t>N</a:t>
                      </a:r>
                      <a:r>
                        <a:rPr lang="en-GB" sz="1600" dirty="0">
                          <a:latin typeface="Arial" panose="020B0604020202020204" pitchFamily="34" charset="0"/>
                          <a:cs typeface="Arial" panose="020B0604020202020204" pitchFamily="34" charset="0"/>
                        </a:rPr>
                        <a:t>o idea of relative coverage</a:t>
                      </a:r>
                    </a:p>
                  </a:txBody>
                  <a:tcPr marL="72000" marR="72000" marT="0" marB="72000" anchor="ctr"/>
                </a:tc>
                <a:extLst>
                  <a:ext uri="{0D108BD9-81ED-4DB2-BD59-A6C34878D82A}">
                    <a16:rowId xmlns:a16="http://schemas.microsoft.com/office/drawing/2014/main" val="2516535180"/>
                  </a:ext>
                </a:extLst>
              </a:tr>
              <a:tr h="370840">
                <a:tc>
                  <a:txBody>
                    <a:bodyPr/>
                    <a:lstStyle/>
                    <a:p>
                      <a:pPr marL="0" indent="0">
                        <a:buFont typeface="+mj-lt"/>
                        <a:buNone/>
                      </a:pPr>
                      <a:r>
                        <a:rPr lang="en-GB" sz="1600" b="1" dirty="0">
                          <a:latin typeface="Arial" panose="020B0604020202020204" pitchFamily="34" charset="0"/>
                          <a:cs typeface="Arial" panose="020B0604020202020204" pitchFamily="34" charset="0"/>
                        </a:rPr>
                        <a:t>2. Percentage</a:t>
                      </a:r>
                    </a:p>
                  </a:txBody>
                  <a:tcPr marL="72000" marR="72000" marT="0" marB="72000" anchor="ctr"/>
                </a:tc>
                <a:tc>
                  <a:txBody>
                    <a:bodyPr/>
                    <a:lstStyle/>
                    <a:p>
                      <a:r>
                        <a:rPr lang="en-US" sz="1600" b="1" dirty="0">
                          <a:solidFill>
                            <a:srgbClr val="0000FF"/>
                          </a:solidFill>
                          <a:latin typeface="Arial" panose="020B0604020202020204" pitchFamily="34" charset="0"/>
                          <a:cs typeface="Arial" panose="020B0604020202020204" pitchFamily="34" charset="0"/>
                        </a:rPr>
                        <a:t>Measure progress in relation to target</a:t>
                      </a:r>
                    </a:p>
                    <a:p>
                      <a:pPr marL="174625" indent="-174625">
                        <a:buFont typeface="Arial" panose="020B0604020202020204" pitchFamily="34" charset="0"/>
                        <a:buChar char="•"/>
                      </a:pPr>
                      <a:r>
                        <a:rPr lang="en-US" sz="1600" dirty="0">
                          <a:latin typeface="Arial" panose="020B0604020202020204" pitchFamily="34" charset="0"/>
                          <a:cs typeface="Arial" panose="020B0604020202020204" pitchFamily="34" charset="0"/>
                        </a:rPr>
                        <a:t>% of interviewees able to identify key messages</a:t>
                      </a:r>
                    </a:p>
                  </a:txBody>
                  <a:tcPr marL="72000" marR="72000" marT="0" marB="72000" anchor="ctr"/>
                </a:tc>
                <a:tc>
                  <a:txBody>
                    <a:bodyPr/>
                    <a:lstStyle/>
                    <a:p>
                      <a:pPr marL="285750" indent="-285750">
                        <a:buFont typeface="Wingdings" panose="05000000000000000000" pitchFamily="2" charset="2"/>
                        <a:buChar char="ü"/>
                      </a:pPr>
                      <a:r>
                        <a:rPr lang="en-GB" sz="1600" dirty="0">
                          <a:latin typeface="Arial" panose="020B0604020202020204" pitchFamily="34" charset="0"/>
                          <a:cs typeface="Arial" panose="020B0604020202020204" pitchFamily="34" charset="0"/>
                        </a:rPr>
                        <a:t>Best when source is survey (not admin. data)</a:t>
                      </a:r>
                    </a:p>
                  </a:txBody>
                  <a:tcPr marL="72000" marR="72000" marT="0" marB="72000" anchor="ctr"/>
                </a:tc>
                <a:tc>
                  <a:txBody>
                    <a:bodyPr/>
                    <a:lstStyle/>
                    <a:p>
                      <a:pPr marL="174625" indent="-174625" algn="l" defTabSz="914400" rtl="0" eaLnBrk="1" latinLnBrk="0" hangingPunct="1">
                        <a:buFont typeface="Wingdings 2" panose="05020102010507070707" pitchFamily="18" charset="2"/>
                        <a:buChar char="O"/>
                      </a:pPr>
                      <a:r>
                        <a:rPr lang="en-GB" sz="1600" kern="1200" dirty="0">
                          <a:solidFill>
                            <a:schemeClr val="dk1"/>
                          </a:solidFill>
                          <a:latin typeface="Arial" panose="020B0604020202020204" pitchFamily="34" charset="0"/>
                          <a:ea typeface="+mn-ea"/>
                          <a:cs typeface="Arial" panose="020B0604020202020204" pitchFamily="34" charset="0"/>
                        </a:rPr>
                        <a:t>Limits further analysis unless raw data provided (this is the case of PRP)</a:t>
                      </a:r>
                    </a:p>
                  </a:txBody>
                  <a:tcPr marL="72000" marR="72000" marT="0" marB="72000" anchor="ctr"/>
                </a:tc>
                <a:extLst>
                  <a:ext uri="{0D108BD9-81ED-4DB2-BD59-A6C34878D82A}">
                    <a16:rowId xmlns:a16="http://schemas.microsoft.com/office/drawing/2014/main" val="3585121879"/>
                  </a:ext>
                </a:extLst>
              </a:tr>
              <a:tr h="370840">
                <a:tc>
                  <a:txBody>
                    <a:bodyPr/>
                    <a:lstStyle/>
                    <a:p>
                      <a:pPr marL="0" indent="0">
                        <a:buFont typeface="+mj-lt"/>
                        <a:buNone/>
                      </a:pPr>
                      <a:r>
                        <a:rPr lang="en-GB" sz="1600" b="1" dirty="0">
                          <a:latin typeface="Arial" panose="020B0604020202020204" pitchFamily="34" charset="0"/>
                          <a:cs typeface="Arial" panose="020B0604020202020204" pitchFamily="34" charset="0"/>
                        </a:rPr>
                        <a:t>3. Ratio (a type of %)</a:t>
                      </a:r>
                    </a:p>
                  </a:txBody>
                  <a:tcPr marL="72000" marR="72000" marT="0" marB="72000" anchor="ctr"/>
                </a:tc>
                <a:tc>
                  <a:txBody>
                    <a:bodyPr/>
                    <a:lstStyle/>
                    <a:p>
                      <a:r>
                        <a:rPr lang="en-GB" sz="1600" dirty="0">
                          <a:latin typeface="Arial" panose="020B0604020202020204" pitchFamily="34" charset="0"/>
                          <a:cs typeface="Arial" panose="020B0604020202020204" pitchFamily="34" charset="0"/>
                        </a:rPr>
                        <a:t>Usually measures </a:t>
                      </a:r>
                      <a:r>
                        <a:rPr lang="en-GB" sz="1600" b="1" dirty="0">
                          <a:solidFill>
                            <a:srgbClr val="0000FF"/>
                          </a:solidFill>
                          <a:latin typeface="Arial" panose="020B0604020202020204" pitchFamily="34" charset="0"/>
                          <a:cs typeface="Arial" panose="020B0604020202020204" pitchFamily="34" charset="0"/>
                        </a:rPr>
                        <a:t>coverage in relation to supply</a:t>
                      </a:r>
                    </a:p>
                    <a:p>
                      <a:pPr marL="174625" indent="-174625">
                        <a:buFont typeface="Arial" panose="020B0604020202020204" pitchFamily="34" charset="0"/>
                        <a:buChar char="•"/>
                      </a:pPr>
                      <a:r>
                        <a:rPr lang="en-GB" sz="1600" dirty="0">
                          <a:latin typeface="Arial" panose="020B0604020202020204" pitchFamily="34" charset="0"/>
                          <a:cs typeface="Arial" panose="020B0604020202020204" pitchFamily="34" charset="0"/>
                        </a:rPr>
                        <a:t># students per teacher</a:t>
                      </a:r>
                    </a:p>
                  </a:txBody>
                  <a:tcPr marL="72000" marR="72000" marT="0" marB="72000" anchor="ctr"/>
                </a:tc>
                <a:tc>
                  <a:txBody>
                    <a:bodyPr/>
                    <a:lstStyle/>
                    <a:p>
                      <a:pPr marL="285750" indent="-285750" algn="l" defTabSz="914400" rtl="0" eaLnBrk="1" latinLnBrk="0" hangingPunct="1">
                        <a:buFont typeface="Wingdings" panose="05000000000000000000" pitchFamily="2" charset="2"/>
                        <a:buChar char="ü"/>
                      </a:pPr>
                      <a:r>
                        <a:rPr lang="en-GB" sz="1600" kern="1200" dirty="0">
                          <a:solidFill>
                            <a:schemeClr val="dk1"/>
                          </a:solidFill>
                          <a:latin typeface="Arial" panose="020B0604020202020204" pitchFamily="34" charset="0"/>
                          <a:ea typeface="+mn-ea"/>
                          <a:cs typeface="Arial" panose="020B0604020202020204" pitchFamily="34" charset="0"/>
                        </a:rPr>
                        <a:t>Best to measure against set standards</a:t>
                      </a:r>
                    </a:p>
                  </a:txBody>
                  <a:tcPr marL="72000" marR="72000" marT="0" marB="72000" anchor="ctr"/>
                </a:tc>
                <a:tc>
                  <a:txBody>
                    <a:bodyPr/>
                    <a:lstStyle/>
                    <a:p>
                      <a:pPr marL="174625" marR="0" lvl="0" indent="-174625" algn="l" defTabSz="914400" rtl="0" eaLnBrk="1" fontAlgn="auto" latinLnBrk="0" hangingPunct="1">
                        <a:lnSpc>
                          <a:spcPct val="100000"/>
                        </a:lnSpc>
                        <a:spcBef>
                          <a:spcPts val="0"/>
                        </a:spcBef>
                        <a:spcAft>
                          <a:spcPts val="0"/>
                        </a:spcAft>
                        <a:buClrTx/>
                        <a:buSzTx/>
                        <a:buFont typeface="Wingdings 2" panose="05020102010507070707" pitchFamily="18" charset="2"/>
                        <a:buChar char="O"/>
                        <a:tabLst/>
                        <a:defRPr/>
                      </a:pPr>
                      <a:r>
                        <a:rPr lang="en-GB" sz="1600" kern="1200" dirty="0">
                          <a:solidFill>
                            <a:schemeClr val="dk1"/>
                          </a:solidFill>
                          <a:latin typeface="Arial" panose="020B0604020202020204" pitchFamily="34" charset="0"/>
                          <a:ea typeface="+mn-ea"/>
                          <a:cs typeface="Arial" panose="020B0604020202020204" pitchFamily="34" charset="0"/>
                        </a:rPr>
                        <a:t>Limits further analysis unless raw data provided (this is the case of PRP)</a:t>
                      </a:r>
                    </a:p>
                    <a:p>
                      <a:pPr marL="174625" marR="0" lvl="0" indent="-174625" algn="l" defTabSz="914400" rtl="0" eaLnBrk="1" fontAlgn="auto" latinLnBrk="0" hangingPunct="1">
                        <a:lnSpc>
                          <a:spcPct val="100000"/>
                        </a:lnSpc>
                        <a:spcBef>
                          <a:spcPts val="0"/>
                        </a:spcBef>
                        <a:spcAft>
                          <a:spcPts val="0"/>
                        </a:spcAft>
                        <a:buClrTx/>
                        <a:buSzTx/>
                        <a:buFont typeface="Wingdings 2" panose="05020102010507070707" pitchFamily="18" charset="2"/>
                        <a:buChar char="O"/>
                        <a:tabLst/>
                        <a:defRPr/>
                      </a:pPr>
                      <a:r>
                        <a:rPr lang="en-GB" sz="1600" kern="1200" dirty="0">
                          <a:solidFill>
                            <a:schemeClr val="dk1"/>
                          </a:solidFill>
                          <a:latin typeface="Arial" panose="020B0604020202020204" pitchFamily="34" charset="0"/>
                          <a:ea typeface="+mn-ea"/>
                          <a:cs typeface="Arial" panose="020B0604020202020204" pitchFamily="34" charset="0"/>
                        </a:rPr>
                        <a:t>Requires care in reporting and aggregation</a:t>
                      </a:r>
                    </a:p>
                  </a:txBody>
                  <a:tcPr marL="72000" marR="72000" marT="0" marB="72000" anchor="ctr"/>
                </a:tc>
                <a:extLst>
                  <a:ext uri="{0D108BD9-81ED-4DB2-BD59-A6C34878D82A}">
                    <a16:rowId xmlns:a16="http://schemas.microsoft.com/office/drawing/2014/main" val="3173112258"/>
                  </a:ext>
                </a:extLst>
              </a:tr>
              <a:tr h="370840">
                <a:tc>
                  <a:txBody>
                    <a:bodyPr/>
                    <a:lstStyle/>
                    <a:p>
                      <a:pPr marL="0" indent="0">
                        <a:buFont typeface="+mj-lt"/>
                        <a:buNone/>
                      </a:pPr>
                      <a:r>
                        <a:rPr lang="en-GB" sz="1600" b="1" dirty="0">
                          <a:latin typeface="Arial" panose="020B0604020202020204" pitchFamily="34" charset="0"/>
                          <a:cs typeface="Arial" panose="020B0604020202020204" pitchFamily="34" charset="0"/>
                        </a:rPr>
                        <a:t>4. Qualitative </a:t>
                      </a:r>
                      <a:r>
                        <a:rPr lang="en-GB" sz="1600" b="1" dirty="0">
                          <a:latin typeface="Arial" panose="020B0604020202020204" pitchFamily="34" charset="0"/>
                          <a:cs typeface="Arial" panose="020B0604020202020204" pitchFamily="34" charset="0"/>
                          <a:sym typeface="Wingdings" panose="05000000000000000000" pitchFamily="2" charset="2"/>
                        </a:rPr>
                        <a:t></a:t>
                      </a:r>
                      <a:r>
                        <a:rPr lang="en-GB" sz="1600" b="1" dirty="0">
                          <a:latin typeface="Arial" panose="020B0604020202020204" pitchFamily="34" charset="0"/>
                          <a:cs typeface="Arial" panose="020B0604020202020204" pitchFamily="34" charset="0"/>
                        </a:rPr>
                        <a:t> translate into scale</a:t>
                      </a:r>
                    </a:p>
                  </a:txBody>
                  <a:tcPr marL="72000" marR="72000" marT="0" marB="72000" anchor="ctr"/>
                </a:tc>
                <a:tc>
                  <a:txBody>
                    <a:bodyPr/>
                    <a:lstStyle/>
                    <a:p>
                      <a:r>
                        <a:rPr lang="en-GB" sz="1600" b="1" dirty="0">
                          <a:solidFill>
                            <a:srgbClr val="0000FF"/>
                          </a:solidFill>
                          <a:latin typeface="Arial" panose="020B0604020202020204" pitchFamily="34" charset="0"/>
                          <a:cs typeface="Arial" panose="020B0604020202020204" pitchFamily="34" charset="0"/>
                        </a:rPr>
                        <a:t>Describes a quality of the change</a:t>
                      </a:r>
                      <a:r>
                        <a:rPr lang="en-GB" sz="1600" dirty="0">
                          <a:latin typeface="Arial" panose="020B0604020202020204" pitchFamily="34" charset="0"/>
                          <a:cs typeface="Arial" panose="020B0604020202020204" pitchFamily="34" charset="0"/>
                        </a:rPr>
                        <a:t> being measured</a:t>
                      </a:r>
                    </a:p>
                    <a:p>
                      <a:pPr marL="174625" indent="-174625">
                        <a:buFont typeface="Arial" panose="020B0604020202020204" pitchFamily="34" charset="0"/>
                        <a:buChar char="•"/>
                      </a:pPr>
                      <a:r>
                        <a:rPr lang="en-GB" sz="1600" dirty="0">
                          <a:latin typeface="Arial" panose="020B0604020202020204" pitchFamily="34" charset="0"/>
                          <a:cs typeface="Arial" panose="020B0604020202020204" pitchFamily="34" charset="0"/>
                        </a:rPr>
                        <a:t>Existence of committees No/Yes (0/1)</a:t>
                      </a:r>
                    </a:p>
                    <a:p>
                      <a:pPr marL="174625" indent="-174625">
                        <a:buFont typeface="Arial" panose="020B0604020202020204" pitchFamily="34" charset="0"/>
                        <a:buChar char="•"/>
                      </a:pPr>
                      <a:r>
                        <a:rPr lang="en-GB" sz="1600" dirty="0">
                          <a:latin typeface="Arial" panose="020B0604020202020204" pitchFamily="34" charset="0"/>
                          <a:cs typeface="Arial" panose="020B0604020202020204" pitchFamily="34" charset="0"/>
                        </a:rPr>
                        <a:t>Level of establishment of community </a:t>
                      </a:r>
                      <a:r>
                        <a:rPr lang="en-GB" sz="1600" dirty="0" err="1">
                          <a:latin typeface="Arial" panose="020B0604020202020204" pitchFamily="34" charset="0"/>
                          <a:cs typeface="Arial" panose="020B0604020202020204" pitchFamily="34" charset="0"/>
                        </a:rPr>
                        <a:t>mngt</a:t>
                      </a:r>
                      <a:r>
                        <a:rPr lang="en-GB" sz="1600" dirty="0">
                          <a:latin typeface="Arial" panose="020B0604020202020204" pitchFamily="34" charset="0"/>
                          <a:cs typeface="Arial" panose="020B0604020202020204" pitchFamily="34" charset="0"/>
                        </a:rPr>
                        <a:t>. committees:</a:t>
                      </a:r>
                    </a:p>
                    <a:p>
                      <a:pPr marL="174625" lvl="1" indent="0"/>
                      <a:r>
                        <a:rPr lang="en-GB" sz="1600" dirty="0">
                          <a:latin typeface="Arial" panose="020B0604020202020204" pitchFamily="34" charset="0"/>
                          <a:cs typeface="Arial" panose="020B0604020202020204" pitchFamily="34" charset="0"/>
                        </a:rPr>
                        <a:t>1. Irregular meetings</a:t>
                      </a:r>
                    </a:p>
                    <a:p>
                      <a:pPr marL="174625" lvl="1" indent="0"/>
                      <a:r>
                        <a:rPr lang="en-GB" sz="1600" dirty="0">
                          <a:latin typeface="Arial" panose="020B0604020202020204" pitchFamily="34" charset="0"/>
                          <a:cs typeface="Arial" panose="020B0604020202020204" pitchFamily="34" charset="0"/>
                        </a:rPr>
                        <a:t>2. Regular meetings &amp; action points</a:t>
                      </a:r>
                    </a:p>
                    <a:p>
                      <a:pPr marL="174625" lvl="1" indent="0"/>
                      <a:r>
                        <a:rPr lang="en-GB" sz="1600" dirty="0">
                          <a:latin typeface="Arial" panose="020B0604020202020204" pitchFamily="34" charset="0"/>
                          <a:cs typeface="Arial" panose="020B0604020202020204" pitchFamily="34" charset="0"/>
                        </a:rPr>
                        <a:t>3. Actions followed-up &amp; addressed</a:t>
                      </a:r>
                    </a:p>
                  </a:txBody>
                  <a:tcPr marL="72000" marR="72000" marT="0" marB="72000" anchor="ctr"/>
                </a:tc>
                <a:tc>
                  <a:txBody>
                    <a:bodyPr/>
                    <a:lstStyle/>
                    <a:p>
                      <a:pPr marL="285750" indent="-285750">
                        <a:buFont typeface="Wingdings" panose="05000000000000000000" pitchFamily="2" charset="2"/>
                        <a:buChar char="ü"/>
                      </a:pPr>
                      <a:r>
                        <a:rPr lang="en-GB" sz="1600" kern="1200" dirty="0">
                          <a:solidFill>
                            <a:schemeClr val="dk1"/>
                          </a:solidFill>
                          <a:latin typeface="Arial" panose="020B0604020202020204" pitchFamily="34" charset="0"/>
                          <a:ea typeface="+mn-ea"/>
                          <a:cs typeface="Arial" panose="020B0604020202020204" pitchFamily="34" charset="0"/>
                        </a:rPr>
                        <a:t>Convey information in more descriptive form (rather than numeric)</a:t>
                      </a:r>
                    </a:p>
                  </a:txBody>
                  <a:tcPr marL="72000" marR="72000" marT="0" marB="72000" anchor="ctr"/>
                </a:tc>
                <a:tc>
                  <a:txBody>
                    <a:bodyPr/>
                    <a:lstStyle/>
                    <a:p>
                      <a:pPr marL="174625" marR="0" lvl="0" indent="-174625" algn="l" defTabSz="914400" rtl="0" eaLnBrk="1" fontAlgn="auto" latinLnBrk="0" hangingPunct="1">
                        <a:lnSpc>
                          <a:spcPct val="100000"/>
                        </a:lnSpc>
                        <a:spcBef>
                          <a:spcPts val="0"/>
                        </a:spcBef>
                        <a:spcAft>
                          <a:spcPts val="0"/>
                        </a:spcAft>
                        <a:buClrTx/>
                        <a:buSzTx/>
                        <a:buFont typeface="Wingdings 2" panose="05020102010507070707" pitchFamily="18" charset="2"/>
                        <a:buChar char="O"/>
                        <a:tabLst/>
                        <a:defRPr/>
                      </a:pPr>
                      <a:r>
                        <a:rPr lang="en-GB" sz="1600" kern="1200" dirty="0">
                          <a:solidFill>
                            <a:schemeClr val="dk1"/>
                          </a:solidFill>
                          <a:latin typeface="Arial" panose="020B0604020202020204" pitchFamily="34" charset="0"/>
                          <a:ea typeface="+mn-ea"/>
                          <a:cs typeface="Arial" panose="020B0604020202020204" pitchFamily="34" charset="0"/>
                          <a:sym typeface="Wingdings 2" panose="05020102010507070707" pitchFamily="18" charset="2"/>
                        </a:rPr>
                        <a:t>Difficult to standardize/ aggregate</a:t>
                      </a:r>
                      <a:endParaRPr lang="en-GB" sz="1600" kern="1200" dirty="0">
                        <a:solidFill>
                          <a:schemeClr val="dk1"/>
                        </a:solidFill>
                        <a:latin typeface="Arial" panose="020B0604020202020204" pitchFamily="34" charset="0"/>
                        <a:ea typeface="+mn-ea"/>
                        <a:cs typeface="Arial" panose="020B0604020202020204" pitchFamily="34" charset="0"/>
                      </a:endParaRPr>
                    </a:p>
                    <a:p>
                      <a:pPr marL="174625" indent="-174625" algn="l" defTabSz="914400" rtl="0" eaLnBrk="1" latinLnBrk="0" hangingPunct="1">
                        <a:buFont typeface="Wingdings 2" panose="05020102010507070707" pitchFamily="18" charset="2"/>
                        <a:buChar char="O"/>
                      </a:pPr>
                      <a:endParaRPr lang="en-GB" sz="1600" kern="1200" dirty="0">
                        <a:solidFill>
                          <a:schemeClr val="dk1"/>
                        </a:solidFill>
                        <a:latin typeface="Arial" panose="020B0604020202020204" pitchFamily="34" charset="0"/>
                        <a:ea typeface="+mn-ea"/>
                        <a:cs typeface="Arial" panose="020B0604020202020204" pitchFamily="34" charset="0"/>
                      </a:endParaRPr>
                    </a:p>
                  </a:txBody>
                  <a:tcPr marL="72000" marR="72000" marT="0" marB="72000" anchor="ctr"/>
                </a:tc>
                <a:extLst>
                  <a:ext uri="{0D108BD9-81ED-4DB2-BD59-A6C34878D82A}">
                    <a16:rowId xmlns:a16="http://schemas.microsoft.com/office/drawing/2014/main" val="476446538"/>
                  </a:ext>
                </a:extLst>
              </a:tr>
            </a:tbl>
          </a:graphicData>
        </a:graphic>
      </p:graphicFrame>
      <p:sp>
        <p:nvSpPr>
          <p:cNvPr id="4" name="Slide Number Placeholder 3">
            <a:extLst>
              <a:ext uri="{FF2B5EF4-FFF2-40B4-BE49-F238E27FC236}">
                <a16:creationId xmlns:a16="http://schemas.microsoft.com/office/drawing/2014/main" id="{C8B75E8D-08AE-4A96-9849-FE454B23DBE9}"/>
              </a:ext>
            </a:extLst>
          </p:cNvPr>
          <p:cNvSpPr>
            <a:spLocks noGrp="1"/>
          </p:cNvSpPr>
          <p:nvPr>
            <p:ph type="sldNum" sz="quarter" idx="12"/>
          </p:nvPr>
        </p:nvSpPr>
        <p:spPr/>
        <p:txBody>
          <a:bodyPr/>
          <a:lstStyle/>
          <a:p>
            <a:fld id="{9F487915-AC20-4558-82F6-6FF5BD9F273B}" type="slidenum">
              <a:rPr lang="en-US" smtClean="0"/>
              <a:pPr/>
              <a:t>20</a:t>
            </a:fld>
            <a:endParaRPr lang="en-US" dirty="0"/>
          </a:p>
        </p:txBody>
      </p:sp>
    </p:spTree>
    <p:extLst>
      <p:ext uri="{BB962C8B-B14F-4D97-AF65-F5344CB8AC3E}">
        <p14:creationId xmlns:p14="http://schemas.microsoft.com/office/powerpoint/2010/main" val="2326754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6A59-5147-4E43-81C5-A31DC6A9ED9E}"/>
              </a:ext>
            </a:extLst>
          </p:cNvPr>
          <p:cNvSpPr>
            <a:spLocks noGrp="1"/>
          </p:cNvSpPr>
          <p:nvPr>
            <p:ph type="title"/>
          </p:nvPr>
        </p:nvSpPr>
        <p:spPr>
          <a:prstGeom prst="rect">
            <a:avLst/>
          </a:prstGeom>
        </p:spPr>
        <p:txBody>
          <a:bodyPr/>
          <a:lstStyle/>
          <a:p>
            <a:r>
              <a:rPr lang="en-US" dirty="0"/>
              <a:t>Hierarchies of indicators – sources of indicators</a:t>
            </a:r>
            <a:endParaRPr lang="en-GB" dirty="0"/>
          </a:p>
        </p:txBody>
      </p:sp>
      <p:sp>
        <p:nvSpPr>
          <p:cNvPr id="4" name="Slide Number Placeholder 3">
            <a:extLst>
              <a:ext uri="{FF2B5EF4-FFF2-40B4-BE49-F238E27FC236}">
                <a16:creationId xmlns:a16="http://schemas.microsoft.com/office/drawing/2014/main" id="{CCDAE925-3CDB-4630-B0C4-B2F205875D78}"/>
              </a:ext>
            </a:extLst>
          </p:cNvPr>
          <p:cNvSpPr>
            <a:spLocks noGrp="1"/>
          </p:cNvSpPr>
          <p:nvPr>
            <p:ph type="sldNum" sz="quarter" idx="12"/>
          </p:nvPr>
        </p:nvSpPr>
        <p:spPr/>
        <p:txBody>
          <a:bodyPr/>
          <a:lstStyle/>
          <a:p>
            <a:fld id="{9F487915-AC20-4558-82F6-6FF5BD9F273B}" type="slidenum">
              <a:rPr lang="en-US" smtClean="0"/>
              <a:pPr/>
              <a:t>21</a:t>
            </a:fld>
            <a:endParaRPr lang="en-US" dirty="0"/>
          </a:p>
        </p:txBody>
      </p:sp>
      <p:sp>
        <p:nvSpPr>
          <p:cNvPr id="6" name="TextBox 5">
            <a:extLst>
              <a:ext uri="{FF2B5EF4-FFF2-40B4-BE49-F238E27FC236}">
                <a16:creationId xmlns:a16="http://schemas.microsoft.com/office/drawing/2014/main" id="{68AE57E2-EA1A-4E80-BD2F-A7D3178D610F}"/>
              </a:ext>
            </a:extLst>
          </p:cNvPr>
          <p:cNvSpPr txBox="1"/>
          <p:nvPr/>
        </p:nvSpPr>
        <p:spPr>
          <a:xfrm>
            <a:off x="847785" y="1014622"/>
            <a:ext cx="2039471" cy="5724644"/>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rPr>
              <a:t>Key Management Questions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7" name="Rounded Rectangle 7">
            <a:extLst>
              <a:ext uri="{FF2B5EF4-FFF2-40B4-BE49-F238E27FC236}">
                <a16:creationId xmlns:a16="http://schemas.microsoft.com/office/drawing/2014/main" id="{422E0D26-9AB3-4C6B-9A6E-3D4F00E783E8}"/>
              </a:ext>
            </a:extLst>
          </p:cNvPr>
          <p:cNvSpPr/>
          <p:nvPr/>
        </p:nvSpPr>
        <p:spPr>
          <a:xfrm>
            <a:off x="724521" y="4890365"/>
            <a:ext cx="2286000" cy="1153874"/>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implementing  as planned ? </a:t>
            </a:r>
          </a:p>
        </p:txBody>
      </p:sp>
      <p:sp>
        <p:nvSpPr>
          <p:cNvPr id="8" name="Rounded Rectangle 8">
            <a:extLst>
              <a:ext uri="{FF2B5EF4-FFF2-40B4-BE49-F238E27FC236}">
                <a16:creationId xmlns:a16="http://schemas.microsoft.com/office/drawing/2014/main" id="{272A4FBD-F608-4E52-9E97-8492C1AD77B0}"/>
              </a:ext>
            </a:extLst>
          </p:cNvPr>
          <p:cNvSpPr/>
          <p:nvPr/>
        </p:nvSpPr>
        <p:spPr>
          <a:xfrm>
            <a:off x="669041" y="3559472"/>
            <a:ext cx="2312722" cy="1142216"/>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Are we achieving results ?</a:t>
            </a:r>
          </a:p>
        </p:txBody>
      </p:sp>
      <p:sp>
        <p:nvSpPr>
          <p:cNvPr id="9" name="Rounded Rectangle 9">
            <a:extLst>
              <a:ext uri="{FF2B5EF4-FFF2-40B4-BE49-F238E27FC236}">
                <a16:creationId xmlns:a16="http://schemas.microsoft.com/office/drawing/2014/main" id="{93304B82-B74B-4DF2-BA87-D1994FE014E5}"/>
              </a:ext>
            </a:extLst>
          </p:cNvPr>
          <p:cNvSpPr/>
          <p:nvPr/>
        </p:nvSpPr>
        <p:spPr>
          <a:xfrm>
            <a:off x="650648" y="2177373"/>
            <a:ext cx="2312722" cy="1147208"/>
          </a:xfrm>
          <a:prstGeom prst="roundRect">
            <a:avLst/>
          </a:prstGeom>
          <a:solidFill>
            <a:srgbClr val="0066CC"/>
          </a:solidFill>
        </p:spPr>
        <p:style>
          <a:lnRef idx="1">
            <a:schemeClr val="accent1"/>
          </a:lnRef>
          <a:fillRef idx="3">
            <a:schemeClr val="accent1"/>
          </a:fillRef>
          <a:effectRef idx="2">
            <a:schemeClr val="accent1"/>
          </a:effectRef>
          <a:fontRef idx="minor">
            <a:schemeClr val="lt1"/>
          </a:fontRef>
        </p:style>
        <p:txBody>
          <a:bodyPr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ＭＳ Ｐゴシック"/>
              </a:rPr>
              <a:t>How is the situation of children changing?  </a:t>
            </a:r>
          </a:p>
        </p:txBody>
      </p:sp>
      <p:grpSp>
        <p:nvGrpSpPr>
          <p:cNvPr id="23" name="Group 22">
            <a:extLst>
              <a:ext uri="{FF2B5EF4-FFF2-40B4-BE49-F238E27FC236}">
                <a16:creationId xmlns:a16="http://schemas.microsoft.com/office/drawing/2014/main" id="{14D36B0C-8832-4BA8-9EC8-6B837AD21A03}"/>
              </a:ext>
            </a:extLst>
          </p:cNvPr>
          <p:cNvGrpSpPr/>
          <p:nvPr/>
        </p:nvGrpSpPr>
        <p:grpSpPr>
          <a:xfrm>
            <a:off x="2857489" y="963703"/>
            <a:ext cx="2847015" cy="5724644"/>
            <a:chOff x="5017758" y="963703"/>
            <a:chExt cx="2847015" cy="5724644"/>
          </a:xfrm>
        </p:grpSpPr>
        <p:sp>
          <p:nvSpPr>
            <p:cNvPr id="25" name="Rectangle 24">
              <a:extLst>
                <a:ext uri="{FF2B5EF4-FFF2-40B4-BE49-F238E27FC236}">
                  <a16:creationId xmlns:a16="http://schemas.microsoft.com/office/drawing/2014/main" id="{ADD00499-8723-46E6-BB08-20F8FBCE1441}"/>
                </a:ext>
              </a:extLst>
            </p:cNvPr>
            <p:cNvSpPr/>
            <p:nvPr/>
          </p:nvSpPr>
          <p:spPr>
            <a:xfrm>
              <a:off x="6031733" y="963703"/>
              <a:ext cx="1833040" cy="572464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Arial"/>
                  <a:ea typeface="ＭＳ Ｐゴシック"/>
                </a:rPr>
                <a:t>Impact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Outcomes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Sub-outputs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a:solidFill>
                  <a:srgbClr val="002060"/>
                </a:solidFill>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Activities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2060"/>
                  </a:solidFill>
                  <a:effectLst/>
                  <a:uLnTx/>
                  <a:uFillTx/>
                  <a:latin typeface="Arial"/>
                  <a:ea typeface="ＭＳ Ｐゴシック"/>
                </a:rPr>
                <a:t>Inputs</a:t>
              </a:r>
              <a:endParaRPr kumimoji="0" lang="en-GB" sz="1800" b="1" i="0" u="none" strike="noStrike" kern="1200" cap="none" spc="0" normalizeH="0" baseline="0" noProof="0" dirty="0">
                <a:ln>
                  <a:noFill/>
                </a:ln>
                <a:solidFill>
                  <a:srgbClr val="002060"/>
                </a:solidFill>
                <a:effectLst/>
                <a:uLnTx/>
                <a:uFillTx/>
                <a:latin typeface="Arial"/>
                <a:ea typeface="ＭＳ Ｐゴシック"/>
              </a:endParaRPr>
            </a:p>
          </p:txBody>
        </p:sp>
        <p:sp>
          <p:nvSpPr>
            <p:cNvPr id="26" name="Left Brace 25">
              <a:extLst>
                <a:ext uri="{FF2B5EF4-FFF2-40B4-BE49-F238E27FC236}">
                  <a16:creationId xmlns:a16="http://schemas.microsoft.com/office/drawing/2014/main" id="{BDBA829C-0F3C-428E-9540-C4BCC7986221}"/>
                </a:ext>
              </a:extLst>
            </p:cNvPr>
            <p:cNvSpPr/>
            <p:nvPr/>
          </p:nvSpPr>
          <p:spPr bwMode="auto">
            <a:xfrm>
              <a:off x="5230413" y="4450364"/>
              <a:ext cx="1258446" cy="1593876"/>
            </a:xfrm>
            <a:prstGeom prst="leftBrace">
              <a:avLst>
                <a:gd name="adj1" fmla="val 8333"/>
                <a:gd name="adj2" fmla="val 27376"/>
              </a:avLst>
            </a:prstGeom>
            <a:noFill/>
            <a:ln w="76200" cap="flat" cmpd="sng" algn="ctr">
              <a:solidFill>
                <a:schemeClr val="accent2">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333399"/>
                </a:solidFill>
                <a:effectLst/>
                <a:uLnTx/>
                <a:uFillTx/>
                <a:latin typeface="Arial" charset="0"/>
                <a:ea typeface="ＭＳ Ｐゴシック" charset="0"/>
                <a:cs typeface="ＭＳ Ｐゴシック" charset="0"/>
              </a:endParaRPr>
            </a:p>
          </p:txBody>
        </p:sp>
        <p:sp>
          <p:nvSpPr>
            <p:cNvPr id="27" name="Left Brace 26">
              <a:extLst>
                <a:ext uri="{FF2B5EF4-FFF2-40B4-BE49-F238E27FC236}">
                  <a16:creationId xmlns:a16="http://schemas.microsoft.com/office/drawing/2014/main" id="{662A0705-F019-4303-BBE8-F5119EE65E28}"/>
                </a:ext>
              </a:extLst>
            </p:cNvPr>
            <p:cNvSpPr/>
            <p:nvPr/>
          </p:nvSpPr>
          <p:spPr bwMode="auto">
            <a:xfrm>
              <a:off x="5017758" y="3016468"/>
              <a:ext cx="1283588" cy="1996965"/>
            </a:xfrm>
            <a:prstGeom prst="leftBrace">
              <a:avLst>
                <a:gd name="adj1" fmla="val 8333"/>
                <a:gd name="adj2" fmla="val 49745"/>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ＭＳ Ｐゴシック" charset="0"/>
              </a:endParaRPr>
            </a:p>
          </p:txBody>
        </p:sp>
        <p:sp>
          <p:nvSpPr>
            <p:cNvPr id="28" name="Left Brace 27">
              <a:extLst>
                <a:ext uri="{FF2B5EF4-FFF2-40B4-BE49-F238E27FC236}">
                  <a16:creationId xmlns:a16="http://schemas.microsoft.com/office/drawing/2014/main" id="{B9B00AD3-C78B-4B5F-9ABB-628EEF5D9522}"/>
                </a:ext>
              </a:extLst>
            </p:cNvPr>
            <p:cNvSpPr/>
            <p:nvPr/>
          </p:nvSpPr>
          <p:spPr bwMode="auto">
            <a:xfrm>
              <a:off x="5302383" y="1832150"/>
              <a:ext cx="1103451" cy="1485156"/>
            </a:xfrm>
            <a:prstGeom prst="leftBrace">
              <a:avLst>
                <a:gd name="adj1" fmla="val 8333"/>
                <a:gd name="adj2" fmla="val 73338"/>
              </a:avLst>
            </a:prstGeom>
            <a:noFill/>
            <a:ln w="76200" cap="flat" cmpd="sng" algn="ctr">
              <a:solidFill>
                <a:srgbClr val="00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a:ln>
                  <a:noFill/>
                </a:ln>
                <a:solidFill>
                  <a:srgbClr val="009900"/>
                </a:solidFill>
                <a:effectLst/>
                <a:uLnTx/>
                <a:uFillTx/>
                <a:latin typeface="Arial" charset="0"/>
                <a:ea typeface="ＭＳ Ｐゴシック" charset="0"/>
                <a:cs typeface="ＭＳ Ｐゴシック" charset="0"/>
              </a:endParaRPr>
            </a:p>
          </p:txBody>
        </p:sp>
      </p:grpSp>
      <p:sp>
        <p:nvSpPr>
          <p:cNvPr id="24" name="TextBox 23">
            <a:extLst>
              <a:ext uri="{FF2B5EF4-FFF2-40B4-BE49-F238E27FC236}">
                <a16:creationId xmlns:a16="http://schemas.microsoft.com/office/drawing/2014/main" id="{07C1C6A8-8716-480B-8FAE-1FE143CC9035}"/>
              </a:ext>
            </a:extLst>
          </p:cNvPr>
          <p:cNvSpPr txBox="1"/>
          <p:nvPr/>
        </p:nvSpPr>
        <p:spPr>
          <a:xfrm>
            <a:off x="3799504" y="974726"/>
            <a:ext cx="1905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Arial Black" panose="020B0A04020102020204" pitchFamily="34" charset="0"/>
                <a:ea typeface="ＭＳ Ｐゴシック"/>
              </a:rPr>
              <a:t>Monitoring Focus</a:t>
            </a:r>
          </a:p>
        </p:txBody>
      </p:sp>
      <p:sp>
        <p:nvSpPr>
          <p:cNvPr id="29" name="TextBox 28">
            <a:extLst>
              <a:ext uri="{FF2B5EF4-FFF2-40B4-BE49-F238E27FC236}">
                <a16:creationId xmlns:a16="http://schemas.microsoft.com/office/drawing/2014/main" id="{AB56490F-BB95-40CF-AD17-46D2008C895D}"/>
              </a:ext>
            </a:extLst>
          </p:cNvPr>
          <p:cNvSpPr txBox="1"/>
          <p:nvPr/>
        </p:nvSpPr>
        <p:spPr>
          <a:xfrm>
            <a:off x="7718032" y="917870"/>
            <a:ext cx="2039471" cy="5786199"/>
          </a:xfrm>
          <a:prstGeom prst="rect">
            <a:avLst/>
          </a:prstGeom>
          <a:solidFill>
            <a:srgbClr val="CCE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rgbClr val="1F497D"/>
                </a:solidFill>
                <a:latin typeface="Arial Black" panose="020B0A04020102020204" pitchFamily="34" charset="0"/>
                <a:ea typeface="ＭＳ Ｐゴシック"/>
                <a:cs typeface="Helvetica"/>
              </a:rPr>
              <a:t>Sources of indicators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F497D"/>
              </a:solidFill>
              <a:effectLst/>
              <a:uLnTx/>
              <a:uFillTx/>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b="1" dirty="0">
              <a:solidFill>
                <a:srgbClr val="1F497D"/>
              </a:solidFill>
              <a:latin typeface="Arial Black" panose="020B0A04020102020204" pitchFamily="34" charset="0"/>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497D"/>
              </a:solidFill>
              <a:effectLst/>
              <a:uLnTx/>
              <a:uFillTx/>
              <a:latin typeface="Helvetica"/>
              <a:ea typeface="ＭＳ Ｐゴシック"/>
              <a:cs typeface="Helvetica"/>
            </a:endParaRPr>
          </a:p>
        </p:txBody>
      </p:sp>
      <p:sp>
        <p:nvSpPr>
          <p:cNvPr id="12" name="TextBox 11">
            <a:extLst>
              <a:ext uri="{FF2B5EF4-FFF2-40B4-BE49-F238E27FC236}">
                <a16:creationId xmlns:a16="http://schemas.microsoft.com/office/drawing/2014/main" id="{DBDA0E64-9D21-4D73-88CB-C8C7056E4B4B}"/>
              </a:ext>
            </a:extLst>
          </p:cNvPr>
          <p:cNvSpPr txBox="1"/>
          <p:nvPr/>
        </p:nvSpPr>
        <p:spPr>
          <a:xfrm>
            <a:off x="5920518" y="1907026"/>
            <a:ext cx="5735453" cy="369332"/>
          </a:xfrm>
          <a:prstGeom prst="rect">
            <a:avLst/>
          </a:prstGeom>
          <a:solidFill>
            <a:schemeClr val="accent1">
              <a:lumMod val="60000"/>
              <a:lumOff val="4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SDG, national</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05012411-8557-4EAF-9986-B0AA40927E26}"/>
              </a:ext>
            </a:extLst>
          </p:cNvPr>
          <p:cNvSpPr txBox="1"/>
          <p:nvPr/>
        </p:nvSpPr>
        <p:spPr>
          <a:xfrm>
            <a:off x="5920518" y="2893028"/>
            <a:ext cx="5735454" cy="646331"/>
          </a:xfrm>
          <a:prstGeom prst="rect">
            <a:avLst/>
          </a:prstGeom>
          <a:solidFill>
            <a:schemeClr val="accent1">
              <a:lumMod val="40000"/>
              <a:lumOff val="6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SDG, national </a:t>
            </a:r>
          </a:p>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(used in UNDAF, HRP)</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441DF2A-1A41-440E-B0A6-26C65222A374}"/>
              </a:ext>
            </a:extLst>
          </p:cNvPr>
          <p:cNvSpPr txBox="1"/>
          <p:nvPr/>
        </p:nvSpPr>
        <p:spPr>
          <a:xfrm>
            <a:off x="5920518" y="3731704"/>
            <a:ext cx="5735453" cy="923330"/>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RAM standard indicators; IA Indicator Registry  (HPM) </a:t>
            </a:r>
          </a:p>
          <a:p>
            <a:pPr marR="0" lvl="0" algn="l" defTabSz="914400" rtl="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(used in HRP/OPS, HAC, </a:t>
            </a:r>
            <a:r>
              <a:rPr lang="en-US" dirty="0" err="1">
                <a:solidFill>
                  <a:prstClr val="black"/>
                </a:solidFill>
                <a:latin typeface="Arial" panose="020B0604020202020204" pitchFamily="34" charset="0"/>
                <a:cs typeface="Arial" panose="020B0604020202020204" pitchFamily="34" charset="0"/>
              </a:rPr>
              <a:t>SitRep</a:t>
            </a:r>
            <a:r>
              <a:rPr lang="en-US" dirty="0">
                <a:solidFill>
                  <a:prstClr val="black"/>
                </a:solidFill>
                <a:latin typeface="Arial" panose="020B0604020202020204" pitchFamily="34" charset="0"/>
                <a:cs typeface="Arial" panose="020B0604020202020204" pitchFamily="34" charset="0"/>
              </a:rPr>
              <a:t>, RAM… in some cases PDs/PRP)</a:t>
            </a: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EA3B962B-2063-40B0-8005-32DA3E6E375F}"/>
              </a:ext>
            </a:extLst>
          </p:cNvPr>
          <p:cNvSpPr/>
          <p:nvPr/>
        </p:nvSpPr>
        <p:spPr>
          <a:xfrm>
            <a:off x="5920518" y="5009188"/>
            <a:ext cx="5735453" cy="8987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IA Indicator Registry (HPM)</a:t>
            </a:r>
          </a:p>
          <a:p>
            <a:r>
              <a:rPr lang="en-US" dirty="0">
                <a:solidFill>
                  <a:schemeClr val="tx1"/>
                </a:solidFill>
                <a:latin typeface="Arial" panose="020B0604020202020204" pitchFamily="34" charset="0"/>
                <a:cs typeface="Arial" panose="020B0604020202020204" pitchFamily="34" charset="0"/>
              </a:rPr>
              <a:t>(used in cluster reporting, PDs/PRP)</a:t>
            </a:r>
          </a:p>
        </p:txBody>
      </p:sp>
    </p:spTree>
    <p:extLst>
      <p:ext uri="{BB962C8B-B14F-4D97-AF65-F5344CB8AC3E}">
        <p14:creationId xmlns:p14="http://schemas.microsoft.com/office/powerpoint/2010/main" val="2793129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7BD95-69DD-4425-B247-547527325EAF}"/>
              </a:ext>
            </a:extLst>
          </p:cNvPr>
          <p:cNvSpPr>
            <a:spLocks noGrp="1"/>
          </p:cNvSpPr>
          <p:nvPr>
            <p:ph type="title"/>
          </p:nvPr>
        </p:nvSpPr>
        <p:spPr/>
        <p:txBody>
          <a:bodyPr/>
          <a:lstStyle/>
          <a:p>
            <a:r>
              <a:rPr lang="en-US" dirty="0"/>
              <a:t>Types of indicators, methods/sources:</a:t>
            </a:r>
            <a:br>
              <a:rPr lang="en-US" dirty="0"/>
            </a:br>
            <a:r>
              <a:rPr lang="en-US" dirty="0"/>
              <a:t>Exercise and discussion</a:t>
            </a:r>
            <a:endParaRPr lang="en-GB" dirty="0"/>
          </a:p>
        </p:txBody>
      </p:sp>
      <p:sp>
        <p:nvSpPr>
          <p:cNvPr id="3" name="Content Placeholder 2">
            <a:extLst>
              <a:ext uri="{FF2B5EF4-FFF2-40B4-BE49-F238E27FC236}">
                <a16:creationId xmlns:a16="http://schemas.microsoft.com/office/drawing/2014/main" id="{82AF1B03-96EB-4AD8-9384-74044C0D2CE7}"/>
              </a:ext>
            </a:extLst>
          </p:cNvPr>
          <p:cNvSpPr>
            <a:spLocks noGrp="1"/>
          </p:cNvSpPr>
          <p:nvPr>
            <p:ph idx="1"/>
          </p:nvPr>
        </p:nvSpPr>
        <p:spPr>
          <a:solidFill>
            <a:schemeClr val="accent4">
              <a:lumMod val="20000"/>
              <a:lumOff val="80000"/>
            </a:schemeClr>
          </a:solidFill>
        </p:spPr>
        <p:txBody>
          <a:bodyPr anchor="ctr">
            <a:normAutofit/>
          </a:bodyPr>
          <a:lstStyle/>
          <a:p>
            <a:pPr marL="0" indent="0">
              <a:buNone/>
            </a:pPr>
            <a:r>
              <a:rPr lang="en-US" sz="2800" dirty="0"/>
              <a:t>In small buzz groups, review two indicators provided.</a:t>
            </a:r>
          </a:p>
          <a:p>
            <a:pPr marL="0" indent="0">
              <a:buNone/>
            </a:pPr>
            <a:r>
              <a:rPr lang="en-US" sz="2800" dirty="0"/>
              <a:t>W</a:t>
            </a:r>
            <a:r>
              <a:rPr lang="en-GB" sz="2800" dirty="0"/>
              <a:t>hat does the indicator tell you about results?</a:t>
            </a:r>
          </a:p>
          <a:p>
            <a:pPr marL="0" indent="0">
              <a:buNone/>
            </a:pPr>
            <a:r>
              <a:rPr lang="en-US" sz="2800" dirty="0"/>
              <a:t>W</a:t>
            </a:r>
            <a:r>
              <a:rPr lang="en-GB" sz="2800" dirty="0"/>
              <a:t>hat are the strengths and weaknesses in the indicator?</a:t>
            </a:r>
          </a:p>
          <a:p>
            <a:pPr marL="0" indent="0">
              <a:buNone/>
            </a:pPr>
            <a:r>
              <a:rPr lang="en-US" sz="2800" dirty="0"/>
              <a:t>W</a:t>
            </a:r>
            <a:r>
              <a:rPr lang="en-GB" sz="2800" dirty="0"/>
              <a:t>hat is required to track this indicator?</a:t>
            </a:r>
          </a:p>
          <a:p>
            <a:pPr marL="0" indent="0">
              <a:buNone/>
            </a:pPr>
            <a:r>
              <a:rPr lang="en-US" sz="2800" dirty="0"/>
              <a:t>I</a:t>
            </a:r>
            <a:r>
              <a:rPr lang="en-GB" sz="2800" dirty="0"/>
              <a:t>s this a good indicator for partner reporting?</a:t>
            </a:r>
          </a:p>
          <a:p>
            <a:pPr marL="0" indent="0">
              <a:buNone/>
            </a:pPr>
            <a:r>
              <a:rPr lang="en-US" sz="2800" dirty="0"/>
              <a:t>B</a:t>
            </a:r>
            <a:r>
              <a:rPr lang="en-GB" sz="2800" dirty="0"/>
              <a:t>e ready to share and discuss</a:t>
            </a:r>
          </a:p>
          <a:p>
            <a:pPr marL="0" indent="0">
              <a:buNone/>
            </a:pPr>
            <a:endParaRPr lang="en-US" sz="2800" dirty="0"/>
          </a:p>
        </p:txBody>
      </p:sp>
      <p:sp>
        <p:nvSpPr>
          <p:cNvPr id="4" name="Slide Number Placeholder 3">
            <a:extLst>
              <a:ext uri="{FF2B5EF4-FFF2-40B4-BE49-F238E27FC236}">
                <a16:creationId xmlns:a16="http://schemas.microsoft.com/office/drawing/2014/main" id="{84876997-83BD-4F5E-B43A-C3E71B043B95}"/>
              </a:ext>
            </a:extLst>
          </p:cNvPr>
          <p:cNvSpPr>
            <a:spLocks noGrp="1"/>
          </p:cNvSpPr>
          <p:nvPr>
            <p:ph type="sldNum" sz="quarter" idx="12"/>
          </p:nvPr>
        </p:nvSpPr>
        <p:spPr/>
        <p:txBody>
          <a:bodyPr/>
          <a:lstStyle/>
          <a:p>
            <a:fld id="{9F487915-AC20-4558-82F6-6FF5BD9F273B}" type="slidenum">
              <a:rPr lang="en-US" smtClean="0"/>
              <a:pPr/>
              <a:t>22</a:t>
            </a:fld>
            <a:endParaRPr lang="en-US" dirty="0"/>
          </a:p>
        </p:txBody>
      </p:sp>
    </p:spTree>
    <p:extLst>
      <p:ext uri="{BB962C8B-B14F-4D97-AF65-F5344CB8AC3E}">
        <p14:creationId xmlns:p14="http://schemas.microsoft.com/office/powerpoint/2010/main" val="3775896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0967-97B0-4DE1-A833-BB60A10C88E6}"/>
              </a:ext>
            </a:extLst>
          </p:cNvPr>
          <p:cNvSpPr>
            <a:spLocks noGrp="1"/>
          </p:cNvSpPr>
          <p:nvPr>
            <p:ph type="title"/>
          </p:nvPr>
        </p:nvSpPr>
        <p:spPr/>
        <p:txBody>
          <a:bodyPr/>
          <a:lstStyle/>
          <a:p>
            <a:r>
              <a:rPr lang="en-US" dirty="0"/>
              <a:t>Measuring qualitative dimensions of programming</a:t>
            </a:r>
            <a:r>
              <a:rPr lang="en-GB" dirty="0"/>
              <a:t> </a:t>
            </a:r>
          </a:p>
        </p:txBody>
      </p:sp>
      <p:sp>
        <p:nvSpPr>
          <p:cNvPr id="3" name="Content Placeholder 2">
            <a:extLst>
              <a:ext uri="{FF2B5EF4-FFF2-40B4-BE49-F238E27FC236}">
                <a16:creationId xmlns:a16="http://schemas.microsoft.com/office/drawing/2014/main" id="{F971AFB9-1EC1-45C5-9F98-B2A38A84CC2C}"/>
              </a:ext>
            </a:extLst>
          </p:cNvPr>
          <p:cNvSpPr>
            <a:spLocks noGrp="1"/>
          </p:cNvSpPr>
          <p:nvPr>
            <p:ph idx="1"/>
          </p:nvPr>
        </p:nvSpPr>
        <p:spPr>
          <a:xfrm>
            <a:off x="694320" y="1484026"/>
            <a:ext cx="10728181" cy="4692937"/>
          </a:xfrm>
        </p:spPr>
        <p:txBody>
          <a:bodyPr>
            <a:normAutofit lnSpcReduction="10000"/>
          </a:bodyPr>
          <a:lstStyle/>
          <a:p>
            <a:r>
              <a:rPr lang="en-GB" sz="2800" b="1" dirty="0"/>
              <a:t>Document terms </a:t>
            </a:r>
            <a:r>
              <a:rPr lang="en-GB" sz="2800" b="1" dirty="0">
                <a:solidFill>
                  <a:srgbClr val="FF0000"/>
                </a:solidFill>
              </a:rPr>
              <a:t>and quality standards</a:t>
            </a:r>
          </a:p>
          <a:p>
            <a:pPr lvl="1"/>
            <a:r>
              <a:rPr lang="en-GB" sz="2800" dirty="0"/>
              <a:t>e.g. what counts as # of children ‘participating’ –  attendance or some other level of engagement; </a:t>
            </a:r>
          </a:p>
          <a:p>
            <a:pPr lvl="1"/>
            <a:r>
              <a:rPr lang="en-GB" sz="2800" dirty="0"/>
              <a:t>e.g. what is the quality dimension of “psychosocial support”</a:t>
            </a:r>
          </a:p>
          <a:p>
            <a:pPr lvl="1"/>
            <a:endParaRPr lang="en-US" sz="2800" dirty="0"/>
          </a:p>
          <a:p>
            <a:r>
              <a:rPr lang="en-US" sz="2800" dirty="0"/>
              <a:t>Defining</a:t>
            </a:r>
            <a:r>
              <a:rPr lang="en-GB" sz="2800" dirty="0"/>
              <a:t> </a:t>
            </a:r>
            <a:r>
              <a:rPr lang="en-GB" sz="2800" b="1" dirty="0"/>
              <a:t>qualitative milestones</a:t>
            </a:r>
            <a:r>
              <a:rPr lang="en-GB" sz="2800" dirty="0"/>
              <a:t> for institutional change results</a:t>
            </a:r>
          </a:p>
          <a:p>
            <a:pPr marL="749300" lvl="1" indent="-174625"/>
            <a:r>
              <a:rPr lang="en-GB" sz="2800" dirty="0"/>
              <a:t>e.g. Level of establishment of community management committees:</a:t>
            </a:r>
          </a:p>
          <a:p>
            <a:pPr marL="1489075" lvl="3" indent="-457200">
              <a:buFont typeface="+mj-lt"/>
              <a:buAutoNum type="arabicPeriod"/>
            </a:pPr>
            <a:r>
              <a:rPr lang="en-GB" sz="2800" dirty="0"/>
              <a:t>Irregular meetings</a:t>
            </a:r>
          </a:p>
          <a:p>
            <a:pPr marL="1489075" lvl="3" indent="-457200">
              <a:buFont typeface="+mj-lt"/>
              <a:buAutoNum type="arabicPeriod"/>
            </a:pPr>
            <a:r>
              <a:rPr lang="en-GB" sz="2800" dirty="0"/>
              <a:t>Regular meetings &amp; action points</a:t>
            </a:r>
          </a:p>
          <a:p>
            <a:pPr marL="1489075" lvl="3" indent="-457200">
              <a:buFont typeface="+mj-lt"/>
              <a:buAutoNum type="arabicPeriod"/>
            </a:pPr>
            <a:r>
              <a:rPr lang="en-GB" sz="2800" dirty="0"/>
              <a:t>Actions followed-up &amp; addressed</a:t>
            </a:r>
          </a:p>
          <a:p>
            <a:endParaRPr lang="en-GB" dirty="0"/>
          </a:p>
        </p:txBody>
      </p:sp>
      <p:sp>
        <p:nvSpPr>
          <p:cNvPr id="4" name="Slide Number Placeholder 3">
            <a:extLst>
              <a:ext uri="{FF2B5EF4-FFF2-40B4-BE49-F238E27FC236}">
                <a16:creationId xmlns:a16="http://schemas.microsoft.com/office/drawing/2014/main" id="{194F51B3-709E-45B1-B67F-94A73CEEB508}"/>
              </a:ext>
            </a:extLst>
          </p:cNvPr>
          <p:cNvSpPr>
            <a:spLocks noGrp="1"/>
          </p:cNvSpPr>
          <p:nvPr>
            <p:ph type="sldNum" sz="quarter" idx="12"/>
          </p:nvPr>
        </p:nvSpPr>
        <p:spPr/>
        <p:txBody>
          <a:bodyPr/>
          <a:lstStyle/>
          <a:p>
            <a:fld id="{9F487915-AC20-4558-82F6-6FF5BD9F273B}" type="slidenum">
              <a:rPr lang="en-US" smtClean="0"/>
              <a:pPr/>
              <a:t>23</a:t>
            </a:fld>
            <a:endParaRPr lang="en-US" dirty="0"/>
          </a:p>
        </p:txBody>
      </p:sp>
    </p:spTree>
    <p:extLst>
      <p:ext uri="{BB962C8B-B14F-4D97-AF65-F5344CB8AC3E}">
        <p14:creationId xmlns:p14="http://schemas.microsoft.com/office/powerpoint/2010/main" val="116040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8823-F062-4F87-B8C5-D29B33F2780F}"/>
              </a:ext>
            </a:extLst>
          </p:cNvPr>
          <p:cNvSpPr>
            <a:spLocks noGrp="1"/>
          </p:cNvSpPr>
          <p:nvPr>
            <p:ph type="title"/>
          </p:nvPr>
        </p:nvSpPr>
        <p:spPr/>
        <p:txBody>
          <a:bodyPr/>
          <a:lstStyle/>
          <a:p>
            <a:r>
              <a:rPr lang="en-US" dirty="0"/>
              <a:t>Measuring qualitative dimensions of programming: Exercise &amp; discussion</a:t>
            </a:r>
            <a:endParaRPr lang="en-GB" dirty="0"/>
          </a:p>
        </p:txBody>
      </p:sp>
      <p:sp>
        <p:nvSpPr>
          <p:cNvPr id="3" name="Content Placeholder 2">
            <a:extLst>
              <a:ext uri="{FF2B5EF4-FFF2-40B4-BE49-F238E27FC236}">
                <a16:creationId xmlns:a16="http://schemas.microsoft.com/office/drawing/2014/main" id="{345CE36C-7C01-4051-BDFF-6F676962071B}"/>
              </a:ext>
            </a:extLst>
          </p:cNvPr>
          <p:cNvSpPr>
            <a:spLocks noGrp="1"/>
          </p:cNvSpPr>
          <p:nvPr>
            <p:ph idx="1"/>
          </p:nvPr>
        </p:nvSpPr>
        <p:spPr>
          <a:xfrm>
            <a:off x="454481" y="1825625"/>
            <a:ext cx="11192876" cy="4351338"/>
          </a:xfrm>
          <a:solidFill>
            <a:schemeClr val="accent4">
              <a:lumMod val="20000"/>
              <a:lumOff val="80000"/>
            </a:schemeClr>
          </a:solidFill>
        </p:spPr>
        <p:txBody>
          <a:bodyPr anchor="ctr">
            <a:normAutofit/>
          </a:bodyPr>
          <a:lstStyle/>
          <a:p>
            <a:pPr marL="0" indent="0">
              <a:buNone/>
            </a:pPr>
            <a:r>
              <a:rPr lang="en-US" sz="3600" dirty="0"/>
              <a:t>In small groups, from your programming experience,</a:t>
            </a:r>
          </a:p>
          <a:p>
            <a:pPr marL="0" indent="0">
              <a:buNone/>
            </a:pPr>
            <a:r>
              <a:rPr lang="en-US" sz="3600" dirty="0"/>
              <a:t>give examples of how you have built or could build quality dimensions into monitoring indicators?  </a:t>
            </a:r>
          </a:p>
          <a:p>
            <a:pPr marL="0" indent="0">
              <a:buNone/>
            </a:pPr>
            <a:r>
              <a:rPr lang="en-US" sz="3600" dirty="0"/>
              <a:t>What were the challenges in doing this?</a:t>
            </a:r>
          </a:p>
        </p:txBody>
      </p:sp>
      <p:sp>
        <p:nvSpPr>
          <p:cNvPr id="4" name="Slide Number Placeholder 3">
            <a:extLst>
              <a:ext uri="{FF2B5EF4-FFF2-40B4-BE49-F238E27FC236}">
                <a16:creationId xmlns:a16="http://schemas.microsoft.com/office/drawing/2014/main" id="{DD57B931-A39B-46E2-AAB1-D205D900D203}"/>
              </a:ext>
            </a:extLst>
          </p:cNvPr>
          <p:cNvSpPr>
            <a:spLocks noGrp="1"/>
          </p:cNvSpPr>
          <p:nvPr>
            <p:ph type="sldNum" sz="quarter" idx="12"/>
          </p:nvPr>
        </p:nvSpPr>
        <p:spPr/>
        <p:txBody>
          <a:bodyPr/>
          <a:lstStyle/>
          <a:p>
            <a:fld id="{9F487915-AC20-4558-82F6-6FF5BD9F273B}" type="slidenum">
              <a:rPr lang="en-US" smtClean="0"/>
              <a:pPr/>
              <a:t>24</a:t>
            </a:fld>
            <a:endParaRPr lang="en-US" dirty="0"/>
          </a:p>
        </p:txBody>
      </p:sp>
    </p:spTree>
    <p:extLst>
      <p:ext uri="{BB962C8B-B14F-4D97-AF65-F5344CB8AC3E}">
        <p14:creationId xmlns:p14="http://schemas.microsoft.com/office/powerpoint/2010/main" val="1428325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FEE19-E8CD-4632-AACD-19BA0300F825}"/>
              </a:ext>
            </a:extLst>
          </p:cNvPr>
          <p:cNvSpPr>
            <a:spLocks noGrp="1"/>
          </p:cNvSpPr>
          <p:nvPr>
            <p:ph type="title"/>
          </p:nvPr>
        </p:nvSpPr>
        <p:spPr>
          <a:xfrm>
            <a:off x="454481" y="0"/>
            <a:ext cx="10515600" cy="1325563"/>
          </a:xfrm>
        </p:spPr>
        <p:txBody>
          <a:bodyPr/>
          <a:lstStyle/>
          <a:p>
            <a:r>
              <a:rPr lang="en-GB" dirty="0"/>
              <a:t>Measuring equity -- defining </a:t>
            </a:r>
            <a:r>
              <a:rPr lang="en-GB" dirty="0" err="1"/>
              <a:t>disaggregations</a:t>
            </a:r>
            <a:endParaRPr lang="en-GB" dirty="0"/>
          </a:p>
        </p:txBody>
      </p:sp>
      <p:sp>
        <p:nvSpPr>
          <p:cNvPr id="6" name="Content Placeholder 5">
            <a:extLst>
              <a:ext uri="{FF2B5EF4-FFF2-40B4-BE49-F238E27FC236}">
                <a16:creationId xmlns:a16="http://schemas.microsoft.com/office/drawing/2014/main" id="{BF3BFB35-1BFA-47B8-9674-3E44F16839ED}"/>
              </a:ext>
            </a:extLst>
          </p:cNvPr>
          <p:cNvSpPr>
            <a:spLocks noGrp="1"/>
          </p:cNvSpPr>
          <p:nvPr>
            <p:ph idx="1"/>
          </p:nvPr>
        </p:nvSpPr>
        <p:spPr>
          <a:xfrm>
            <a:off x="454481" y="1825625"/>
            <a:ext cx="5316732" cy="4351338"/>
          </a:xfrm>
        </p:spPr>
        <p:txBody>
          <a:bodyPr>
            <a:normAutofit fontScale="92500" lnSpcReduction="10000"/>
          </a:bodyPr>
          <a:lstStyle/>
          <a:p>
            <a:r>
              <a:rPr lang="en-GB" dirty="0"/>
              <a:t>Disaggregation enables further analysis by group of people, and identification of patterns of inequalities (sex; age; social characteristics; geography, etc.)</a:t>
            </a:r>
          </a:p>
          <a:p>
            <a:pPr marL="0" indent="0">
              <a:buNone/>
            </a:pPr>
            <a:endParaRPr lang="en-GB" dirty="0"/>
          </a:p>
          <a:p>
            <a:pPr marL="0" indent="0">
              <a:buNone/>
            </a:pPr>
            <a:r>
              <a:rPr lang="en-GB" dirty="0"/>
              <a:t>    Beware of complex disaggregation</a:t>
            </a:r>
          </a:p>
          <a:p>
            <a:pPr marL="322262" lvl="1" indent="0">
              <a:buNone/>
            </a:pPr>
            <a:r>
              <a:rPr lang="en-GB" sz="2400" dirty="0"/>
              <a:t>… Consider </a:t>
            </a:r>
            <a:r>
              <a:rPr lang="en-GB" sz="2400" b="1" dirty="0">
                <a:solidFill>
                  <a:srgbClr val="FF0000"/>
                </a:solidFill>
              </a:rPr>
              <a:t>technical and information management capacity </a:t>
            </a:r>
            <a:r>
              <a:rPr lang="en-GB" sz="2400" dirty="0"/>
              <a:t>required on the IP side to collect data and report data</a:t>
            </a:r>
          </a:p>
          <a:p>
            <a:pPr marL="322262" lvl="1" indent="0">
              <a:buNone/>
            </a:pPr>
            <a:r>
              <a:rPr lang="en-GB" sz="2400" dirty="0"/>
              <a:t>… Consider </a:t>
            </a:r>
            <a:r>
              <a:rPr lang="en-GB" sz="2400" b="1" dirty="0">
                <a:solidFill>
                  <a:srgbClr val="FF0000"/>
                </a:solidFill>
              </a:rPr>
              <a:t>costs especially staff time</a:t>
            </a:r>
            <a:r>
              <a:rPr lang="en-GB" sz="2400" dirty="0"/>
              <a:t>, and other context specific elements (sustainability, use, etc.)</a:t>
            </a:r>
          </a:p>
        </p:txBody>
      </p:sp>
      <p:sp>
        <p:nvSpPr>
          <p:cNvPr id="4" name="Slide Number Placeholder 3">
            <a:extLst>
              <a:ext uri="{FF2B5EF4-FFF2-40B4-BE49-F238E27FC236}">
                <a16:creationId xmlns:a16="http://schemas.microsoft.com/office/drawing/2014/main" id="{DAAAF48A-2C4B-496C-AC3A-410F4A8E6272}"/>
              </a:ext>
            </a:extLst>
          </p:cNvPr>
          <p:cNvSpPr>
            <a:spLocks noGrp="1"/>
          </p:cNvSpPr>
          <p:nvPr>
            <p:ph type="sldNum" sz="quarter" idx="12"/>
          </p:nvPr>
        </p:nvSpPr>
        <p:spPr/>
        <p:txBody>
          <a:bodyPr/>
          <a:lstStyle/>
          <a:p>
            <a:fld id="{9F487915-AC20-4558-82F6-6FF5BD9F273B}" type="slidenum">
              <a:rPr lang="en-US" smtClean="0"/>
              <a:pPr/>
              <a:t>25</a:t>
            </a:fld>
            <a:endParaRPr lang="en-US" dirty="0"/>
          </a:p>
        </p:txBody>
      </p:sp>
      <p:pic>
        <p:nvPicPr>
          <p:cNvPr id="13" name="Graphic 12" descr="Warning">
            <a:extLst>
              <a:ext uri="{FF2B5EF4-FFF2-40B4-BE49-F238E27FC236}">
                <a16:creationId xmlns:a16="http://schemas.microsoft.com/office/drawing/2014/main" id="{D70EDF86-A7F7-4FF0-B1E6-D1B5AF45FCFA}"/>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62701" y="3671510"/>
            <a:ext cx="561519" cy="561519"/>
          </a:xfrm>
          <a:prstGeom prst="rect">
            <a:avLst/>
          </a:prstGeom>
        </p:spPr>
      </p:pic>
      <p:graphicFrame>
        <p:nvGraphicFramePr>
          <p:cNvPr id="20" name="Content Placeholder 5">
            <a:extLst>
              <a:ext uri="{FF2B5EF4-FFF2-40B4-BE49-F238E27FC236}">
                <a16:creationId xmlns:a16="http://schemas.microsoft.com/office/drawing/2014/main" id="{FF82C726-CBA3-43BA-8A32-04565F7E3563}"/>
              </a:ext>
            </a:extLst>
          </p:cNvPr>
          <p:cNvGraphicFramePr>
            <a:graphicFrameLocks/>
          </p:cNvGraphicFramePr>
          <p:nvPr>
            <p:extLst/>
          </p:nvPr>
        </p:nvGraphicFramePr>
        <p:xfrm>
          <a:off x="5892799" y="4249058"/>
          <a:ext cx="5905870" cy="1854200"/>
        </p:xfrm>
        <a:graphic>
          <a:graphicData uri="http://schemas.openxmlformats.org/drawingml/2006/table">
            <a:tbl>
              <a:tblPr firstRow="1" bandRow="1">
                <a:tableStyleId>{5C22544A-7EE6-4342-B048-85BDC9FD1C3A}</a:tableStyleId>
              </a:tblPr>
              <a:tblGrid>
                <a:gridCol w="1846580">
                  <a:extLst>
                    <a:ext uri="{9D8B030D-6E8A-4147-A177-3AD203B41FA5}">
                      <a16:colId xmlns:a16="http://schemas.microsoft.com/office/drawing/2014/main" val="3220610617"/>
                    </a:ext>
                  </a:extLst>
                </a:gridCol>
                <a:gridCol w="1236980">
                  <a:extLst>
                    <a:ext uri="{9D8B030D-6E8A-4147-A177-3AD203B41FA5}">
                      <a16:colId xmlns:a16="http://schemas.microsoft.com/office/drawing/2014/main" val="992342685"/>
                    </a:ext>
                  </a:extLst>
                </a:gridCol>
                <a:gridCol w="1363980">
                  <a:extLst>
                    <a:ext uri="{9D8B030D-6E8A-4147-A177-3AD203B41FA5}">
                      <a16:colId xmlns:a16="http://schemas.microsoft.com/office/drawing/2014/main" val="3561930812"/>
                    </a:ext>
                  </a:extLst>
                </a:gridCol>
                <a:gridCol w="1458330">
                  <a:extLst>
                    <a:ext uri="{9D8B030D-6E8A-4147-A177-3AD203B41FA5}">
                      <a16:colId xmlns:a16="http://schemas.microsoft.com/office/drawing/2014/main" val="1066660255"/>
                    </a:ext>
                  </a:extLst>
                </a:gridCol>
              </a:tblGrid>
              <a:tr h="370840">
                <a:tc>
                  <a:txBody>
                    <a:bodyPr/>
                    <a:lstStyle/>
                    <a:p>
                      <a:r>
                        <a:rPr lang="en-US" sz="1800" dirty="0">
                          <a:latin typeface="Arial" panose="020B0604020202020204" pitchFamily="34" charset="0"/>
                          <a:cs typeface="Arial" panose="020B0604020202020204" pitchFamily="34" charset="0"/>
                        </a:rPr>
                        <a:t>Service</a:t>
                      </a:r>
                    </a:p>
                  </a:txBody>
                  <a:tcPr/>
                </a:tc>
                <a:tc>
                  <a:txBody>
                    <a:bodyPr/>
                    <a:lstStyle/>
                    <a:p>
                      <a:r>
                        <a:rPr lang="en-GB" sz="1800" dirty="0">
                          <a:latin typeface="Arial" panose="020B0604020202020204" pitchFamily="34" charset="0"/>
                          <a:cs typeface="Arial" panose="020B0604020202020204" pitchFamily="34" charset="0"/>
                        </a:rPr>
                        <a:t>0-5 years</a:t>
                      </a:r>
                      <a:endParaRPr lang="en-US" sz="1800" dirty="0">
                        <a:latin typeface="Arial" panose="020B0604020202020204" pitchFamily="34" charset="0"/>
                        <a:cs typeface="Arial" panose="020B0604020202020204" pitchFamily="34" charset="0"/>
                      </a:endParaRPr>
                    </a:p>
                  </a:txBody>
                  <a:tcPr/>
                </a:tc>
                <a:tc>
                  <a:txBody>
                    <a:bodyPr/>
                    <a:lstStyle/>
                    <a:p>
                      <a:r>
                        <a:rPr lang="en-GB" sz="1800" dirty="0">
                          <a:latin typeface="Arial" panose="020B0604020202020204" pitchFamily="34" charset="0"/>
                          <a:cs typeface="Arial" panose="020B0604020202020204" pitchFamily="34" charset="0"/>
                        </a:rPr>
                        <a:t>6-10 years</a:t>
                      </a:r>
                    </a:p>
                  </a:txBody>
                  <a:tcPr/>
                </a:tc>
                <a:tc>
                  <a:txBody>
                    <a:bodyPr/>
                    <a:lstStyle/>
                    <a:p>
                      <a:r>
                        <a:rPr lang="en-GB" sz="1800" dirty="0">
                          <a:latin typeface="Arial" panose="020B0604020202020204" pitchFamily="34" charset="0"/>
                          <a:cs typeface="Arial" panose="020B0604020202020204" pitchFamily="34" charset="0"/>
                        </a:rPr>
                        <a:t>12-18 years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0023247"/>
                  </a:ext>
                </a:extLst>
              </a:tr>
              <a:tr h="370840">
                <a:tc>
                  <a:txBody>
                    <a:bodyPr/>
                    <a:lstStyle/>
                    <a:p>
                      <a:r>
                        <a:rPr lang="en-GB" sz="1800" dirty="0">
                          <a:latin typeface="Arial" panose="020B0604020202020204" pitchFamily="34" charset="0"/>
                          <a:cs typeface="Arial" panose="020B0604020202020204" pitchFamily="34" charset="0"/>
                        </a:rPr>
                        <a:t>M w/o disability</a:t>
                      </a:r>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3903005"/>
                  </a:ext>
                </a:extLst>
              </a:tr>
              <a:tr h="370840">
                <a:tc>
                  <a:txBody>
                    <a:bodyPr/>
                    <a:lstStyle/>
                    <a:p>
                      <a:r>
                        <a:rPr lang="en-GB" sz="1800" dirty="0">
                          <a:latin typeface="Arial" panose="020B0604020202020204" pitchFamily="34" charset="0"/>
                          <a:cs typeface="Arial" panose="020B0604020202020204" pitchFamily="34" charset="0"/>
                        </a:rPr>
                        <a:t>M disability</a:t>
                      </a:r>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4465163"/>
                  </a:ext>
                </a:extLst>
              </a:tr>
              <a:tr h="370840">
                <a:tc>
                  <a:txBody>
                    <a:bodyPr/>
                    <a:lstStyle/>
                    <a:p>
                      <a:r>
                        <a:rPr lang="en-GB" sz="1800" dirty="0">
                          <a:latin typeface="Arial" panose="020B0604020202020204" pitchFamily="34" charset="0"/>
                          <a:cs typeface="Arial" panose="020B0604020202020204" pitchFamily="34" charset="0"/>
                        </a:rPr>
                        <a:t>F w/o disability</a:t>
                      </a:r>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372480"/>
                  </a:ext>
                </a:extLst>
              </a:tr>
              <a:tr h="370840">
                <a:tc>
                  <a:txBody>
                    <a:bodyPr/>
                    <a:lstStyle/>
                    <a:p>
                      <a:r>
                        <a:rPr lang="en-GB" sz="1800" dirty="0">
                          <a:latin typeface="Arial" panose="020B0604020202020204" pitchFamily="34" charset="0"/>
                          <a:cs typeface="Arial" panose="020B0604020202020204" pitchFamily="34" charset="0"/>
                        </a:rPr>
                        <a:t>F disability</a:t>
                      </a:r>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10511662"/>
                  </a:ext>
                </a:extLst>
              </a:tr>
            </a:tbl>
          </a:graphicData>
        </a:graphic>
      </p:graphicFrame>
      <p:sp>
        <p:nvSpPr>
          <p:cNvPr id="21" name="TextBox 20">
            <a:extLst>
              <a:ext uri="{FF2B5EF4-FFF2-40B4-BE49-F238E27FC236}">
                <a16:creationId xmlns:a16="http://schemas.microsoft.com/office/drawing/2014/main" id="{8105496F-EDB1-44A5-B5DA-48777C99F433}"/>
              </a:ext>
            </a:extLst>
          </p:cNvPr>
          <p:cNvSpPr txBox="1"/>
          <p:nvPr/>
        </p:nvSpPr>
        <p:spPr>
          <a:xfrm>
            <a:off x="7852758" y="4848374"/>
            <a:ext cx="3642555" cy="1015663"/>
          </a:xfrm>
          <a:prstGeom prst="rect">
            <a:avLst/>
          </a:prstGeom>
          <a:noFill/>
        </p:spPr>
        <p:txBody>
          <a:bodyPr wrap="square" rtlCol="0">
            <a:spAutoFit/>
          </a:bodyPr>
          <a:lstStyle/>
          <a:p>
            <a:pPr algn="ctr"/>
            <a:r>
              <a:rPr lang="en-GB" sz="2000" b="1" i="1" dirty="0">
                <a:solidFill>
                  <a:srgbClr val="FF0000"/>
                </a:solidFill>
                <a:latin typeface="Arial" panose="020B0604020202020204" pitchFamily="34" charset="0"/>
                <a:cs typeface="Arial" panose="020B0604020202020204" pitchFamily="34" charset="0"/>
              </a:rPr>
              <a:t>3+ disaggregation = </a:t>
            </a:r>
          </a:p>
          <a:p>
            <a:pPr algn="ctr"/>
            <a:r>
              <a:rPr lang="en-GB" sz="2000" b="1" i="1" dirty="0">
                <a:solidFill>
                  <a:srgbClr val="FF0000"/>
                </a:solidFill>
                <a:latin typeface="Arial" panose="020B0604020202020204" pitchFamily="34" charset="0"/>
                <a:cs typeface="Arial" panose="020B0604020202020204" pitchFamily="34" charset="0"/>
              </a:rPr>
              <a:t>12 data points per indicator, per location, per report !</a:t>
            </a:r>
            <a:endParaRPr lang="en-US" sz="2000" b="1" i="1" dirty="0">
              <a:solidFill>
                <a:srgbClr val="FF0000"/>
              </a:solidFill>
              <a:latin typeface="Arial" panose="020B0604020202020204" pitchFamily="34" charset="0"/>
              <a:cs typeface="Arial" panose="020B0604020202020204" pitchFamily="34" charset="0"/>
            </a:endParaRPr>
          </a:p>
        </p:txBody>
      </p:sp>
      <p:graphicFrame>
        <p:nvGraphicFramePr>
          <p:cNvPr id="22" name="Table 21">
            <a:extLst>
              <a:ext uri="{FF2B5EF4-FFF2-40B4-BE49-F238E27FC236}">
                <a16:creationId xmlns:a16="http://schemas.microsoft.com/office/drawing/2014/main" id="{A10DDEE6-9554-4C79-9045-356F0C181CF2}"/>
              </a:ext>
            </a:extLst>
          </p:cNvPr>
          <p:cNvGraphicFramePr>
            <a:graphicFrameLocks noGrp="1"/>
          </p:cNvGraphicFramePr>
          <p:nvPr/>
        </p:nvGraphicFramePr>
        <p:xfrm>
          <a:off x="5892799" y="1485563"/>
          <a:ext cx="3257652" cy="741680"/>
        </p:xfrm>
        <a:graphic>
          <a:graphicData uri="http://schemas.openxmlformats.org/drawingml/2006/table">
            <a:tbl>
              <a:tblPr firstRow="1" bandRow="1">
                <a:tableStyleId>{5C22544A-7EE6-4342-B048-85BDC9FD1C3A}</a:tableStyleId>
              </a:tblPr>
              <a:tblGrid>
                <a:gridCol w="1313244">
                  <a:extLst>
                    <a:ext uri="{9D8B030D-6E8A-4147-A177-3AD203B41FA5}">
                      <a16:colId xmlns:a16="http://schemas.microsoft.com/office/drawing/2014/main" val="2479643114"/>
                    </a:ext>
                  </a:extLst>
                </a:gridCol>
                <a:gridCol w="972204">
                  <a:extLst>
                    <a:ext uri="{9D8B030D-6E8A-4147-A177-3AD203B41FA5}">
                      <a16:colId xmlns:a16="http://schemas.microsoft.com/office/drawing/2014/main" val="2785410183"/>
                    </a:ext>
                  </a:extLst>
                </a:gridCol>
                <a:gridCol w="972204">
                  <a:extLst>
                    <a:ext uri="{9D8B030D-6E8A-4147-A177-3AD203B41FA5}">
                      <a16:colId xmlns:a16="http://schemas.microsoft.com/office/drawing/2014/main" val="26074456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Service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F</a:t>
                      </a:r>
                    </a:p>
                  </a:txBody>
                  <a:tcPr/>
                </a:tc>
                <a:extLst>
                  <a:ext uri="{0D108BD9-81ED-4DB2-BD59-A6C34878D82A}">
                    <a16:rowId xmlns:a16="http://schemas.microsoft.com/office/drawing/2014/main" val="37228276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Location A</a:t>
                      </a:r>
                    </a:p>
                  </a:txBody>
                  <a:tcPr/>
                </a:tc>
                <a:tc>
                  <a:txBody>
                    <a:bodyPr/>
                    <a:lstStyle/>
                    <a:p>
                      <a:endParaRPr lang="en-US" sz="1800" dirty="0">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19158582"/>
                  </a:ext>
                </a:extLst>
              </a:tr>
            </a:tbl>
          </a:graphicData>
        </a:graphic>
      </p:graphicFrame>
      <p:sp>
        <p:nvSpPr>
          <p:cNvPr id="23" name="TextBox 22">
            <a:extLst>
              <a:ext uri="{FF2B5EF4-FFF2-40B4-BE49-F238E27FC236}">
                <a16:creationId xmlns:a16="http://schemas.microsoft.com/office/drawing/2014/main" id="{52820A31-8FDB-4C84-8B53-B5C142D8E960}"/>
              </a:ext>
            </a:extLst>
          </p:cNvPr>
          <p:cNvSpPr txBox="1"/>
          <p:nvPr/>
        </p:nvSpPr>
        <p:spPr>
          <a:xfrm>
            <a:off x="9037514" y="1463092"/>
            <a:ext cx="2761155" cy="707886"/>
          </a:xfrm>
          <a:prstGeom prst="rect">
            <a:avLst/>
          </a:prstGeom>
          <a:noFill/>
        </p:spPr>
        <p:txBody>
          <a:bodyPr wrap="square" rtlCol="0">
            <a:spAutoFit/>
          </a:bodyPr>
          <a:lstStyle/>
          <a:p>
            <a:pPr algn="ctr"/>
            <a:r>
              <a:rPr lang="en-GB" sz="2000" b="1" i="1" dirty="0">
                <a:solidFill>
                  <a:srgbClr val="FF0000"/>
                </a:solidFill>
                <a:latin typeface="Arial" panose="020B0604020202020204" pitchFamily="34" charset="0"/>
                <a:cs typeface="Arial" panose="020B0604020202020204" pitchFamily="34" charset="0"/>
              </a:rPr>
              <a:t>Disaggregation by location and sex</a:t>
            </a:r>
            <a:endParaRPr lang="en-US" sz="2000" b="1" i="1" dirty="0">
              <a:solidFill>
                <a:srgbClr val="FF0000"/>
              </a:solidFill>
              <a:latin typeface="Arial" panose="020B0604020202020204" pitchFamily="34" charset="0"/>
              <a:cs typeface="Arial" panose="020B0604020202020204" pitchFamily="34" charset="0"/>
            </a:endParaRPr>
          </a:p>
        </p:txBody>
      </p:sp>
      <p:sp>
        <p:nvSpPr>
          <p:cNvPr id="28" name="Arrow: Right 27">
            <a:extLst>
              <a:ext uri="{FF2B5EF4-FFF2-40B4-BE49-F238E27FC236}">
                <a16:creationId xmlns:a16="http://schemas.microsoft.com/office/drawing/2014/main" id="{B971DC8C-06DC-4356-A93C-195E4ED8E022}"/>
              </a:ext>
            </a:extLst>
          </p:cNvPr>
          <p:cNvSpPr/>
          <p:nvPr/>
        </p:nvSpPr>
        <p:spPr>
          <a:xfrm rot="5400000">
            <a:off x="8125709" y="1274912"/>
            <a:ext cx="1245957" cy="3776133"/>
          </a:xfrm>
          <a:prstGeom prst="rightArrow">
            <a:avLst>
              <a:gd name="adj1" fmla="val 34625"/>
              <a:gd name="adj2" fmla="val 50000"/>
            </a:avLst>
          </a:prstGeom>
          <a:solidFill>
            <a:srgbClr val="CC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4850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7FEE19-E8CD-4632-AACD-19BA0300F825}"/>
              </a:ext>
            </a:extLst>
          </p:cNvPr>
          <p:cNvSpPr>
            <a:spLocks noGrp="1"/>
          </p:cNvSpPr>
          <p:nvPr>
            <p:ph type="title"/>
          </p:nvPr>
        </p:nvSpPr>
        <p:spPr>
          <a:xfrm>
            <a:off x="454481" y="0"/>
            <a:ext cx="10515600" cy="1325563"/>
          </a:xfrm>
        </p:spPr>
        <p:txBody>
          <a:bodyPr/>
          <a:lstStyle/>
          <a:p>
            <a:r>
              <a:rPr lang="en-GB" dirty="0"/>
              <a:t>Measuring community engagement, behaviour change – challenges in partner reporting</a:t>
            </a:r>
          </a:p>
        </p:txBody>
      </p:sp>
      <p:sp>
        <p:nvSpPr>
          <p:cNvPr id="4" name="Slide Number Placeholder 3">
            <a:extLst>
              <a:ext uri="{FF2B5EF4-FFF2-40B4-BE49-F238E27FC236}">
                <a16:creationId xmlns:a16="http://schemas.microsoft.com/office/drawing/2014/main" id="{DAAAF48A-2C4B-496C-AC3A-410F4A8E6272}"/>
              </a:ext>
            </a:extLst>
          </p:cNvPr>
          <p:cNvSpPr>
            <a:spLocks noGrp="1"/>
          </p:cNvSpPr>
          <p:nvPr>
            <p:ph type="sldNum" sz="quarter" idx="12"/>
          </p:nvPr>
        </p:nvSpPr>
        <p:spPr/>
        <p:txBody>
          <a:bodyPr/>
          <a:lstStyle/>
          <a:p>
            <a:fld id="{9F487915-AC20-4558-82F6-6FF5BD9F273B}" type="slidenum">
              <a:rPr lang="en-US" smtClean="0"/>
              <a:pPr/>
              <a:t>26</a:t>
            </a:fld>
            <a:endParaRPr lang="en-US" dirty="0"/>
          </a:p>
        </p:txBody>
      </p:sp>
      <p:sp>
        <p:nvSpPr>
          <p:cNvPr id="3" name="Content Placeholder 2">
            <a:extLst>
              <a:ext uri="{FF2B5EF4-FFF2-40B4-BE49-F238E27FC236}">
                <a16:creationId xmlns:a16="http://schemas.microsoft.com/office/drawing/2014/main" id="{E62F1D24-39AE-4775-BBDC-9AC0CA0E39CA}"/>
              </a:ext>
            </a:extLst>
          </p:cNvPr>
          <p:cNvSpPr>
            <a:spLocks noGrp="1"/>
          </p:cNvSpPr>
          <p:nvPr>
            <p:ph idx="1"/>
          </p:nvPr>
        </p:nvSpPr>
        <p:spPr>
          <a:xfrm>
            <a:off x="454482" y="1825625"/>
            <a:ext cx="6397732" cy="4351338"/>
          </a:xfrm>
        </p:spPr>
        <p:txBody>
          <a:bodyPr>
            <a:normAutofit/>
          </a:bodyPr>
          <a:lstStyle/>
          <a:p>
            <a:r>
              <a:rPr lang="en-US" sz="2000" dirty="0" err="1"/>
              <a:t>Behaviour</a:t>
            </a:r>
            <a:r>
              <a:rPr lang="en-US" sz="2000" dirty="0"/>
              <a:t> change typically is seen as an outcome – medium term change; requiring statistical survey to measure change</a:t>
            </a:r>
          </a:p>
          <a:p>
            <a:r>
              <a:rPr lang="en-US" sz="2000" dirty="0"/>
              <a:t>Partner reporting in humanitarian response typically limited</a:t>
            </a:r>
          </a:p>
          <a:p>
            <a:pPr lvl="1" fontAlgn="base"/>
            <a:r>
              <a:rPr lang="en-GB" sz="1800" dirty="0"/>
              <a:t># of people reached with key life- saving &amp; behaviour change messages on… (# through mass communications; # through face-to-face approaches) </a:t>
            </a:r>
          </a:p>
          <a:p>
            <a:pPr lvl="1" fontAlgn="base"/>
            <a:r>
              <a:rPr lang="en-GB" sz="1800" dirty="0"/>
              <a:t># of people reached with key information on access to ….[specify which]… service/programming (# through mass communications; # through face-to-face approaches)</a:t>
            </a:r>
          </a:p>
          <a:p>
            <a:pPr lvl="1" fontAlgn="base"/>
            <a:r>
              <a:rPr lang="en-GB" sz="1800" dirty="0"/>
              <a:t># of people reached by mechanisms to voice their needs/concerns </a:t>
            </a:r>
            <a:r>
              <a:rPr lang="en-US" sz="1800" dirty="0"/>
              <a:t> </a:t>
            </a:r>
          </a:p>
          <a:p>
            <a:endParaRPr lang="en-GB" dirty="0"/>
          </a:p>
        </p:txBody>
      </p:sp>
      <p:sp>
        <p:nvSpPr>
          <p:cNvPr id="7" name="TextBox 6">
            <a:extLst>
              <a:ext uri="{FF2B5EF4-FFF2-40B4-BE49-F238E27FC236}">
                <a16:creationId xmlns:a16="http://schemas.microsoft.com/office/drawing/2014/main" id="{1C4FE6C1-8D85-47E0-AD54-5012A4678DB9}"/>
              </a:ext>
            </a:extLst>
          </p:cNvPr>
          <p:cNvSpPr txBox="1"/>
          <p:nvPr/>
        </p:nvSpPr>
        <p:spPr>
          <a:xfrm>
            <a:off x="7280476" y="1759347"/>
            <a:ext cx="4051139" cy="4154984"/>
          </a:xfrm>
          <a:prstGeom prst="rect">
            <a:avLst/>
          </a:prstGeom>
          <a:solidFill>
            <a:schemeClr val="accent4">
              <a:lumMod val="20000"/>
              <a:lumOff val="80000"/>
            </a:schemeClr>
          </a:solidFill>
        </p:spPr>
        <p:txBody>
          <a:bodyPr wrap="square" rtlCol="0">
            <a:spAutoFit/>
          </a:bodyPr>
          <a:lstStyle/>
          <a:p>
            <a:pPr algn="ctr"/>
            <a:r>
              <a:rPr lang="en-US" sz="2400" b="1" dirty="0"/>
              <a:t>How to bring lighter more frequent indicative measurement on </a:t>
            </a:r>
          </a:p>
          <a:p>
            <a:pPr algn="ctr"/>
            <a:r>
              <a:rPr lang="en-US" sz="2400" b="1" dirty="0"/>
              <a:t>slow change?</a:t>
            </a:r>
          </a:p>
          <a:p>
            <a:pPr algn="ctr"/>
            <a:endParaRPr lang="en-US" sz="2400" dirty="0"/>
          </a:p>
          <a:p>
            <a:pPr algn="ctr"/>
            <a:r>
              <a:rPr lang="en-US" sz="2400" dirty="0"/>
              <a:t>Field monitoring with focus group discussions</a:t>
            </a:r>
          </a:p>
          <a:p>
            <a:pPr algn="ctr"/>
            <a:endParaRPr lang="en-US" sz="2400" dirty="0"/>
          </a:p>
          <a:p>
            <a:pPr algn="ctr"/>
            <a:r>
              <a:rPr lang="en-US" sz="2400" dirty="0"/>
              <a:t>SMART-type surveys</a:t>
            </a:r>
          </a:p>
          <a:p>
            <a:pPr algn="ctr"/>
            <a:endParaRPr lang="en-US" sz="2400" dirty="0"/>
          </a:p>
          <a:p>
            <a:pPr algn="ctr"/>
            <a:r>
              <a:rPr lang="en-US" sz="2400" dirty="0"/>
              <a:t>SMS-based systems</a:t>
            </a:r>
            <a:endParaRPr lang="en-GB" sz="2400" dirty="0"/>
          </a:p>
        </p:txBody>
      </p:sp>
    </p:spTree>
    <p:extLst>
      <p:ext uri="{BB962C8B-B14F-4D97-AF65-F5344CB8AC3E}">
        <p14:creationId xmlns:p14="http://schemas.microsoft.com/office/powerpoint/2010/main" val="2166418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
            <a:ext cx="12192000" cy="1325563"/>
          </a:xfrm>
          <a:solidFill>
            <a:srgbClr val="0070C0"/>
          </a:solidFill>
        </p:spPr>
        <p:txBody>
          <a:bodyPr>
            <a:normAutofit/>
          </a:bodyPr>
          <a:lstStyle/>
          <a:p>
            <a:r>
              <a:rPr lang="en-US" b="1" dirty="0">
                <a:solidFill>
                  <a:schemeClr val="bg1"/>
                </a:solidFill>
              </a:rPr>
              <a:t>  Framing indicators – additional pain points</a:t>
            </a:r>
          </a:p>
        </p:txBody>
      </p:sp>
      <p:sp>
        <p:nvSpPr>
          <p:cNvPr id="4" name="Content Placeholder 3"/>
          <p:cNvSpPr>
            <a:spLocks noGrp="1"/>
          </p:cNvSpPr>
          <p:nvPr>
            <p:ph idx="1"/>
          </p:nvPr>
        </p:nvSpPr>
        <p:spPr/>
        <p:txBody>
          <a:bodyPr anchor="ctr">
            <a:normAutofit/>
          </a:bodyPr>
          <a:lstStyle/>
          <a:p>
            <a:r>
              <a:rPr lang="en-GB" sz="3200" b="1" dirty="0"/>
              <a:t>Measure one thing at a time </a:t>
            </a:r>
            <a:r>
              <a:rPr lang="en-GB" sz="3200" dirty="0"/>
              <a:t>OR a well-defined package </a:t>
            </a:r>
          </a:p>
          <a:p>
            <a:pPr lvl="1"/>
            <a:r>
              <a:rPr lang="en-GB" dirty="0"/>
              <a:t>E.g. children vaccinated OR WASH facilities in schools meeting X standards</a:t>
            </a:r>
          </a:p>
          <a:p>
            <a:endParaRPr lang="en-GB" sz="3200" dirty="0"/>
          </a:p>
        </p:txBody>
      </p:sp>
    </p:spTree>
    <p:extLst>
      <p:ext uri="{BB962C8B-B14F-4D97-AF65-F5344CB8AC3E}">
        <p14:creationId xmlns:p14="http://schemas.microsoft.com/office/powerpoint/2010/main" val="2918817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6275-2072-464E-9178-21FD950E6C52}"/>
              </a:ext>
            </a:extLst>
          </p:cNvPr>
          <p:cNvSpPr>
            <a:spLocks noGrp="1"/>
          </p:cNvSpPr>
          <p:nvPr>
            <p:ph type="title"/>
          </p:nvPr>
        </p:nvSpPr>
        <p:spPr/>
        <p:txBody>
          <a:bodyPr/>
          <a:lstStyle/>
          <a:p>
            <a:r>
              <a:rPr lang="en-GB"/>
              <a:t>Aggregation of results across locations &amp; reporting periods</a:t>
            </a:r>
            <a:endParaRPr lang="en-GB" dirty="0"/>
          </a:p>
        </p:txBody>
      </p:sp>
      <p:graphicFrame>
        <p:nvGraphicFramePr>
          <p:cNvPr id="5" name="Content Placeholder 4">
            <a:extLst>
              <a:ext uri="{FF2B5EF4-FFF2-40B4-BE49-F238E27FC236}">
                <a16:creationId xmlns:a16="http://schemas.microsoft.com/office/drawing/2014/main" id="{C3401721-28D3-466D-B6C1-E1BAC06A2B77}"/>
              </a:ext>
            </a:extLst>
          </p:cNvPr>
          <p:cNvGraphicFramePr>
            <a:graphicFrameLocks noGrp="1"/>
          </p:cNvGraphicFramePr>
          <p:nvPr>
            <p:ph idx="1"/>
            <p:extLst>
              <p:ext uri="{D42A27DB-BD31-4B8C-83A1-F6EECF244321}">
                <p14:modId xmlns:p14="http://schemas.microsoft.com/office/powerpoint/2010/main" val="898913280"/>
              </p:ext>
            </p:extLst>
          </p:nvPr>
        </p:nvGraphicFramePr>
        <p:xfrm>
          <a:off x="454025" y="1825625"/>
          <a:ext cx="11004912" cy="3226781"/>
        </p:xfrm>
        <a:graphic>
          <a:graphicData uri="http://schemas.openxmlformats.org/drawingml/2006/table">
            <a:tbl>
              <a:tblPr firstRow="1" bandRow="1">
                <a:tableStyleId>{22838BEF-8BB2-4498-84A7-C5851F593DF1}</a:tableStyleId>
              </a:tblPr>
              <a:tblGrid>
                <a:gridCol w="2101689">
                  <a:extLst>
                    <a:ext uri="{9D8B030D-6E8A-4147-A177-3AD203B41FA5}">
                      <a16:colId xmlns:a16="http://schemas.microsoft.com/office/drawing/2014/main" val="1497344497"/>
                    </a:ext>
                  </a:extLst>
                </a:gridCol>
                <a:gridCol w="8903223">
                  <a:extLst>
                    <a:ext uri="{9D8B030D-6E8A-4147-A177-3AD203B41FA5}">
                      <a16:colId xmlns:a16="http://schemas.microsoft.com/office/drawing/2014/main" val="3529103564"/>
                    </a:ext>
                  </a:extLst>
                </a:gridCol>
              </a:tblGrid>
              <a:tr h="974698">
                <a:tc>
                  <a:txBody>
                    <a:bodyPr/>
                    <a:lstStyle/>
                    <a:p>
                      <a:pPr marL="0" indent="0">
                        <a:buFont typeface="Wingdings 2" panose="05020102010507070707" pitchFamily="18" charset="2"/>
                        <a:buNone/>
                      </a:pPr>
                      <a:r>
                        <a:rPr lang="en-GB" sz="2200" b="0" dirty="0">
                          <a:latin typeface="Arial" panose="020B0604020202020204" pitchFamily="34" charset="0"/>
                          <a:cs typeface="Arial" panose="020B0604020202020204" pitchFamily="34" charset="0"/>
                        </a:rPr>
                        <a:t>1. Sum</a:t>
                      </a:r>
                      <a:endParaRPr lang="en-GB" sz="2200" b="0" dirty="0">
                        <a:solidFill>
                          <a:srgbClr val="C00000"/>
                        </a:solidFill>
                        <a:latin typeface="Arial" panose="020B0604020202020204" pitchFamily="34" charset="0"/>
                        <a:cs typeface="Arial" panose="020B0604020202020204" pitchFamily="34" charset="0"/>
                      </a:endParaRPr>
                    </a:p>
                  </a:txBody>
                  <a:tcPr marL="92827" marR="92827" anchor="ctr"/>
                </a:tc>
                <a:tc>
                  <a:txBody>
                    <a:bodyPr/>
                    <a:lstStyle/>
                    <a:p>
                      <a:pPr marL="342900" indent="-342900" algn="l" defTabSz="914400" rtl="0" eaLnBrk="1" latinLnBrk="0" hangingPunct="1">
                        <a:buFont typeface="Arial" panose="020B0604020202020204" pitchFamily="34" charset="0"/>
                        <a:buChar char="•"/>
                      </a:pPr>
                      <a:r>
                        <a:rPr lang="en-GB" sz="2200" b="0" kern="1200" dirty="0">
                          <a:solidFill>
                            <a:schemeClr val="dk1"/>
                          </a:solidFill>
                          <a:latin typeface="Arial" panose="020B0604020202020204" pitchFamily="34" charset="0"/>
                          <a:ea typeface="+mn-ea"/>
                          <a:cs typeface="Arial" panose="020B0604020202020204" pitchFamily="34" charset="0"/>
                        </a:rPr>
                        <a:t>Adds value as cumulative value for all locations/ reporting periods</a:t>
                      </a:r>
                    </a:p>
                    <a:p>
                      <a:pPr marL="342900" indent="-342900" algn="l" defTabSz="914400" rtl="0" eaLnBrk="1" latinLnBrk="0" hangingPunct="1">
                        <a:buFont typeface="Arial" panose="020B0604020202020204" pitchFamily="34" charset="0"/>
                        <a:buChar char="•"/>
                      </a:pPr>
                      <a:r>
                        <a:rPr lang="en-GB" sz="2200" b="0" kern="1200" dirty="0">
                          <a:solidFill>
                            <a:schemeClr val="dk1"/>
                          </a:solidFill>
                          <a:latin typeface="Arial" panose="020B0604020202020204" pitchFamily="34" charset="0"/>
                          <a:ea typeface="+mn-ea"/>
                          <a:cs typeface="Arial" panose="020B0604020202020204" pitchFamily="34" charset="0"/>
                        </a:rPr>
                        <a:t>Answers: what is the total coverage of the programme?</a:t>
                      </a:r>
                    </a:p>
                  </a:txBody>
                  <a:tcPr marL="92827" marR="92827"/>
                </a:tc>
                <a:extLst>
                  <a:ext uri="{0D108BD9-81ED-4DB2-BD59-A6C34878D82A}">
                    <a16:rowId xmlns:a16="http://schemas.microsoft.com/office/drawing/2014/main" val="3979634194"/>
                  </a:ext>
                </a:extLst>
              </a:tr>
              <a:tr h="1242287">
                <a:tc>
                  <a:txBody>
                    <a:bodyPr/>
                    <a:lstStyle/>
                    <a:p>
                      <a:pPr marL="0" indent="0">
                        <a:buFont typeface="Wingdings 2" panose="05020102010507070707" pitchFamily="18" charset="2"/>
                        <a:buNone/>
                      </a:pPr>
                      <a:r>
                        <a:rPr lang="en-GB" sz="2200" b="0" dirty="0">
                          <a:latin typeface="Arial" panose="020B0604020202020204" pitchFamily="34" charset="0"/>
                          <a:cs typeface="Arial" panose="020B0604020202020204" pitchFamily="34" charset="0"/>
                        </a:rPr>
                        <a:t>2. Maximum</a:t>
                      </a:r>
                      <a:endParaRPr lang="en-GB" sz="2200" b="0" dirty="0">
                        <a:solidFill>
                          <a:srgbClr val="C00000"/>
                        </a:solidFill>
                        <a:latin typeface="Arial" panose="020B0604020202020204" pitchFamily="34" charset="0"/>
                        <a:cs typeface="Arial" panose="020B0604020202020204" pitchFamily="34" charset="0"/>
                      </a:endParaRPr>
                    </a:p>
                  </a:txBody>
                  <a:tcPr marL="92827" marR="92827"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0" kern="1200" dirty="0">
                          <a:solidFill>
                            <a:schemeClr val="dk1"/>
                          </a:solidFill>
                          <a:latin typeface="Arial" panose="020B0604020202020204" pitchFamily="34" charset="0"/>
                          <a:ea typeface="+mn-ea"/>
                          <a:cs typeface="Arial" panose="020B0604020202020204" pitchFamily="34" charset="0"/>
                        </a:rPr>
                        <a:t>Takes the top value for all locations/ reporting period,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0" kern="1200" dirty="0">
                          <a:solidFill>
                            <a:schemeClr val="dk1"/>
                          </a:solidFill>
                          <a:latin typeface="Arial" panose="020B0604020202020204" pitchFamily="34" charset="0"/>
                          <a:ea typeface="+mn-ea"/>
                          <a:cs typeface="Arial" panose="020B0604020202020204" pitchFamily="34" charset="0"/>
                        </a:rPr>
                        <a:t>Answers: where is the pick case load or highest number of 'x' reached?</a:t>
                      </a:r>
                      <a:endParaRPr lang="en-US" sz="2200" b="0" kern="1200" dirty="0">
                        <a:solidFill>
                          <a:schemeClr val="dk1"/>
                        </a:solidFill>
                        <a:latin typeface="Arial" panose="020B0604020202020204" pitchFamily="34" charset="0"/>
                        <a:ea typeface="+mn-ea"/>
                        <a:cs typeface="Arial" panose="020B0604020202020204" pitchFamily="34" charset="0"/>
                      </a:endParaRPr>
                    </a:p>
                  </a:txBody>
                  <a:tcPr marL="92827" marR="92827"/>
                </a:tc>
                <a:extLst>
                  <a:ext uri="{0D108BD9-81ED-4DB2-BD59-A6C34878D82A}">
                    <a16:rowId xmlns:a16="http://schemas.microsoft.com/office/drawing/2014/main" val="565945493"/>
                  </a:ext>
                </a:extLst>
              </a:tr>
              <a:tr h="1009796">
                <a:tc>
                  <a:txBody>
                    <a:bodyPr/>
                    <a:lstStyle/>
                    <a:p>
                      <a:pPr marL="0" indent="0">
                        <a:buFont typeface="Wingdings 2" panose="05020102010507070707" pitchFamily="18" charset="2"/>
                        <a:buNone/>
                      </a:pPr>
                      <a:r>
                        <a:rPr lang="en-GB" sz="2200" b="0" dirty="0">
                          <a:latin typeface="Arial" panose="020B0604020202020204" pitchFamily="34" charset="0"/>
                          <a:cs typeface="Arial" panose="020B0604020202020204" pitchFamily="34" charset="0"/>
                        </a:rPr>
                        <a:t>3. Average</a:t>
                      </a:r>
                      <a:endParaRPr lang="en-GB" sz="2200" b="0" dirty="0">
                        <a:solidFill>
                          <a:srgbClr val="C00000"/>
                        </a:solidFill>
                        <a:latin typeface="Arial" panose="020B0604020202020204" pitchFamily="34" charset="0"/>
                        <a:cs typeface="Arial" panose="020B0604020202020204" pitchFamily="34" charset="0"/>
                      </a:endParaRPr>
                    </a:p>
                  </a:txBody>
                  <a:tcPr marL="92827" marR="92827" anchor="ctr"/>
                </a:tc>
                <a:tc>
                  <a:txBody>
                    <a:bodyPr/>
                    <a:lstStyle/>
                    <a:p>
                      <a:pPr marL="342900" indent="-342900" algn="l" defTabSz="914400" rtl="0" eaLnBrk="1" latinLnBrk="0" hangingPunct="1">
                        <a:buFont typeface="Arial" panose="020B0604020202020204" pitchFamily="34" charset="0"/>
                        <a:buChar char="•"/>
                      </a:pPr>
                      <a:r>
                        <a:rPr lang="en-GB" sz="2200" b="0" kern="1200" dirty="0">
                          <a:solidFill>
                            <a:schemeClr val="dk1"/>
                          </a:solidFill>
                          <a:latin typeface="Arial" panose="020B0604020202020204" pitchFamily="34" charset="0"/>
                          <a:ea typeface="+mn-ea"/>
                          <a:cs typeface="Arial" panose="020B0604020202020204" pitchFamily="34" charset="0"/>
                        </a:rPr>
                        <a:t>Measures the typical value across location/reporting periods,</a:t>
                      </a:r>
                    </a:p>
                    <a:p>
                      <a:pPr marL="342900" indent="-342900" algn="l" defTabSz="914400" rtl="0" eaLnBrk="1" latinLnBrk="0" hangingPunct="1">
                        <a:buFont typeface="Arial" panose="020B0604020202020204" pitchFamily="34" charset="0"/>
                        <a:buChar char="•"/>
                      </a:pPr>
                      <a:r>
                        <a:rPr lang="en-GB" sz="2200" b="0" kern="1200" dirty="0">
                          <a:solidFill>
                            <a:schemeClr val="dk1"/>
                          </a:solidFill>
                          <a:latin typeface="Arial" panose="020B0604020202020204" pitchFamily="34" charset="0"/>
                          <a:ea typeface="+mn-ea"/>
                          <a:cs typeface="Arial" panose="020B0604020202020204" pitchFamily="34" charset="0"/>
                        </a:rPr>
                        <a:t>Answers: how many people does the service generally reach?”</a:t>
                      </a:r>
                    </a:p>
                  </a:txBody>
                  <a:tcPr marL="92827" marR="92827"/>
                </a:tc>
                <a:extLst>
                  <a:ext uri="{0D108BD9-81ED-4DB2-BD59-A6C34878D82A}">
                    <a16:rowId xmlns:a16="http://schemas.microsoft.com/office/drawing/2014/main" val="3870761442"/>
                  </a:ext>
                </a:extLst>
              </a:tr>
            </a:tbl>
          </a:graphicData>
        </a:graphic>
      </p:graphicFrame>
      <p:sp>
        <p:nvSpPr>
          <p:cNvPr id="4" name="Slide Number Placeholder 3">
            <a:extLst>
              <a:ext uri="{FF2B5EF4-FFF2-40B4-BE49-F238E27FC236}">
                <a16:creationId xmlns:a16="http://schemas.microsoft.com/office/drawing/2014/main" id="{627FE164-EF09-4332-B5C9-E5C98C9AB71D}"/>
              </a:ext>
            </a:extLst>
          </p:cNvPr>
          <p:cNvSpPr>
            <a:spLocks noGrp="1"/>
          </p:cNvSpPr>
          <p:nvPr>
            <p:ph type="sldNum" sz="quarter" idx="12"/>
          </p:nvPr>
        </p:nvSpPr>
        <p:spPr/>
        <p:txBody>
          <a:bodyPr/>
          <a:lstStyle/>
          <a:p>
            <a:fld id="{9F487915-AC20-4558-82F6-6FF5BD9F273B}" type="slidenum">
              <a:rPr lang="en-US" smtClean="0"/>
              <a:pPr/>
              <a:t>28</a:t>
            </a:fld>
            <a:endParaRPr lang="en-US" dirty="0"/>
          </a:p>
        </p:txBody>
      </p:sp>
      <p:sp>
        <p:nvSpPr>
          <p:cNvPr id="9" name="Content Placeholder 2">
            <a:extLst>
              <a:ext uri="{FF2B5EF4-FFF2-40B4-BE49-F238E27FC236}">
                <a16:creationId xmlns:a16="http://schemas.microsoft.com/office/drawing/2014/main" id="{31127740-1C4A-4BFA-A71D-937A549CA43A}"/>
              </a:ext>
            </a:extLst>
          </p:cNvPr>
          <p:cNvSpPr txBox="1">
            <a:spLocks/>
          </p:cNvSpPr>
          <p:nvPr/>
        </p:nvSpPr>
        <p:spPr>
          <a:xfrm>
            <a:off x="454481" y="5440100"/>
            <a:ext cx="10515600" cy="736861"/>
          </a:xfrm>
          <a:prstGeom prst="rect">
            <a:avLst/>
          </a:prstGeom>
        </p:spPr>
        <p:txBody>
          <a:bodyPr vert="horz" lIns="91440" tIns="45720" rIns="91440" bIns="45720" rtlCol="0">
            <a:normAutofit lnSpcReduction="10000"/>
          </a:bodyPr>
          <a:lstStyle>
            <a:lvl1pPr marL="363538" indent="-363538" algn="l" defTabSz="914400" rtl="0" eaLnBrk="1" latinLnBrk="0" hangingPunct="1">
              <a:lnSpc>
                <a:spcPct val="90000"/>
              </a:lnSpc>
              <a:spcBef>
                <a:spcPts val="1000"/>
              </a:spcBef>
              <a:buClr>
                <a:srgbClr val="C00000"/>
              </a:buClr>
              <a:buFont typeface="Wingdings" panose="05000000000000000000" pitchFamily="2" charset="2"/>
              <a:buChar char="q"/>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Calculation methods may be changed if needed, however but all previously submitted reports will be adjusted accordingly !</a:t>
            </a:r>
            <a:endParaRPr lang="en-GB" sz="3200" i="1" dirty="0">
              <a:solidFill>
                <a:srgbClr val="0000CC"/>
              </a:solidFill>
            </a:endParaRPr>
          </a:p>
        </p:txBody>
      </p:sp>
    </p:spTree>
    <p:extLst>
      <p:ext uri="{BB962C8B-B14F-4D97-AF65-F5344CB8AC3E}">
        <p14:creationId xmlns:p14="http://schemas.microsoft.com/office/powerpoint/2010/main" val="3774368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AA9977-F3A9-4C04-B6E1-97BFE470BC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9525E490-5161-4948-AC68-323EC5EA58D2}"/>
              </a:ext>
            </a:extLst>
          </p:cNvPr>
          <p:cNvSpPr>
            <a:spLocks noGrp="1"/>
          </p:cNvSpPr>
          <p:nvPr>
            <p:ph type="title"/>
          </p:nvPr>
        </p:nvSpPr>
        <p:spPr>
          <a:xfrm>
            <a:off x="469231" y="1118938"/>
            <a:ext cx="4668253" cy="5027224"/>
          </a:xfrm>
          <a:gradFill flip="none" rotWithShape="1">
            <a:gsLst>
              <a:gs pos="0">
                <a:srgbClr val="2F5597">
                  <a:alpha val="50000"/>
                </a:srgbClr>
              </a:gs>
              <a:gs pos="100000">
                <a:srgbClr val="0099FF"/>
              </a:gs>
            </a:gsLst>
            <a:lin ang="2700000" scaled="1"/>
            <a:tileRect/>
          </a:gradFill>
        </p:spPr>
        <p:txBody>
          <a:bodyPr anchor="ctr">
            <a:normAutofit/>
          </a:bodyPr>
          <a:lstStyle/>
          <a:p>
            <a:pPr marL="363538"/>
            <a:r>
              <a:rPr lang="en-GB" sz="3600" dirty="0">
                <a:solidFill>
                  <a:schemeClr val="bg1"/>
                </a:solidFill>
              </a:rPr>
              <a:t>PART 3</a:t>
            </a:r>
            <a:br>
              <a:rPr lang="en-GB" sz="3600" dirty="0">
                <a:solidFill>
                  <a:schemeClr val="bg1"/>
                </a:solidFill>
              </a:rPr>
            </a:br>
            <a:r>
              <a:rPr lang="en-GB" sz="3600" dirty="0">
                <a:solidFill>
                  <a:schemeClr val="bg1"/>
                </a:solidFill>
              </a:rPr>
              <a:t>USING PROGRAMME DOCUMENTS AND PARTNER REPORTING FOR RBMs &amp; E-TOOLS ADDED VALUDE</a:t>
            </a:r>
          </a:p>
        </p:txBody>
      </p:sp>
      <p:sp>
        <p:nvSpPr>
          <p:cNvPr id="4" name="Slide Number Placeholder 3">
            <a:extLst>
              <a:ext uri="{FF2B5EF4-FFF2-40B4-BE49-F238E27FC236}">
                <a16:creationId xmlns:a16="http://schemas.microsoft.com/office/drawing/2014/main" id="{F17E8C9E-8305-4F58-B1AB-5A2D9418E0A5}"/>
              </a:ext>
            </a:extLst>
          </p:cNvPr>
          <p:cNvSpPr>
            <a:spLocks noGrp="1"/>
          </p:cNvSpPr>
          <p:nvPr>
            <p:ph type="sldNum" sz="quarter" idx="12"/>
          </p:nvPr>
        </p:nvSpPr>
        <p:spPr/>
        <p:txBody>
          <a:bodyPr/>
          <a:lstStyle/>
          <a:p>
            <a:fld id="{9F487915-AC20-4558-82F6-6FF5BD9F273B}" type="slidenum">
              <a:rPr lang="en-US" smtClean="0"/>
              <a:pPr/>
              <a:t>29</a:t>
            </a:fld>
            <a:endParaRPr lang="en-US" dirty="0"/>
          </a:p>
        </p:txBody>
      </p:sp>
    </p:spTree>
    <p:extLst>
      <p:ext uri="{BB962C8B-B14F-4D97-AF65-F5344CB8AC3E}">
        <p14:creationId xmlns:p14="http://schemas.microsoft.com/office/powerpoint/2010/main" val="584346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259" b="7247"/>
          <a:stretch/>
        </p:blipFill>
        <p:spPr>
          <a:xfrm>
            <a:off x="17467" y="-23445"/>
            <a:ext cx="12174533" cy="6858000"/>
          </a:xfrm>
          <a:prstGeom prst="rect">
            <a:avLst/>
          </a:prstGeom>
        </p:spPr>
      </p:pic>
      <p:sp>
        <p:nvSpPr>
          <p:cNvPr id="3" name="Title 1">
            <a:extLst>
              <a:ext uri="{FF2B5EF4-FFF2-40B4-BE49-F238E27FC236}">
                <a16:creationId xmlns:a16="http://schemas.microsoft.com/office/drawing/2014/main" id="{DABCD6C8-84FE-4679-9F59-2634F57A0200}"/>
              </a:ext>
            </a:extLst>
          </p:cNvPr>
          <p:cNvSpPr txBox="1">
            <a:spLocks/>
          </p:cNvSpPr>
          <p:nvPr/>
        </p:nvSpPr>
        <p:spPr>
          <a:xfrm>
            <a:off x="457199" y="535099"/>
            <a:ext cx="9926053" cy="1534333"/>
          </a:xfrm>
          <a:prstGeom prst="rect">
            <a:avLst/>
          </a:prstGeom>
        </p:spPr>
        <p:txBody>
          <a:bodyPr/>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fr-CH" b="1" dirty="0">
                <a:solidFill>
                  <a:schemeClr val="bg1"/>
                </a:solidFill>
                <a:latin typeface="Arial" charset="0"/>
                <a:ea typeface="Arial" charset="0"/>
                <a:cs typeface="Arial" charset="0"/>
              </a:rPr>
              <a:t>PART 1:</a:t>
            </a:r>
          </a:p>
          <a:p>
            <a:r>
              <a:rPr lang="fr-CH" b="1" dirty="0">
                <a:solidFill>
                  <a:schemeClr val="bg1"/>
                </a:solidFill>
                <a:latin typeface="Arial" charset="0"/>
                <a:ea typeface="Arial" charset="0"/>
                <a:cs typeface="Arial" charset="0"/>
              </a:rPr>
              <a:t>SITUATING PARTNER REPORTING IN BROADER </a:t>
            </a:r>
            <a:r>
              <a:rPr lang="fr-CH" b="1" dirty="0">
                <a:solidFill>
                  <a:schemeClr val="accent4">
                    <a:lumMod val="60000"/>
                    <a:lumOff val="40000"/>
                  </a:schemeClr>
                </a:solidFill>
                <a:latin typeface="Arial" charset="0"/>
                <a:ea typeface="Arial" charset="0"/>
                <a:cs typeface="Arial" charset="0"/>
              </a:rPr>
              <a:t>RESULTS BASED MANAGEMENT</a:t>
            </a:r>
            <a:endParaRPr lang="en-US" b="1" dirty="0">
              <a:solidFill>
                <a:schemeClr val="accent4">
                  <a:lumMod val="60000"/>
                  <a:lumOff val="40000"/>
                </a:schemeClr>
              </a:solidFill>
              <a:latin typeface="Arial" charset="0"/>
              <a:ea typeface="Arial" charset="0"/>
              <a:cs typeface="Arial" charset="0"/>
            </a:endParaRPr>
          </a:p>
        </p:txBody>
      </p:sp>
    </p:spTree>
    <p:extLst>
      <p:ext uri="{BB962C8B-B14F-4D97-AF65-F5344CB8AC3E}">
        <p14:creationId xmlns:p14="http://schemas.microsoft.com/office/powerpoint/2010/main" val="540591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descr="A drawing of a face&#10;&#10;Description generated with high confidence">
            <a:extLst>
              <a:ext uri="{FF2B5EF4-FFF2-40B4-BE49-F238E27FC236}">
                <a16:creationId xmlns:a16="http://schemas.microsoft.com/office/drawing/2014/main" id="{F51E0207-59EC-43A3-9484-EF58B8CE3A05}"/>
              </a:ext>
            </a:extLst>
          </p:cNvPr>
          <p:cNvPicPr>
            <a:picLocks noGrp="1" noChangeAspect="1"/>
          </p:cNvPicPr>
          <p:nvPr>
            <p:ph idx="1"/>
          </p:nvPr>
        </p:nvPicPr>
        <p:blipFill>
          <a:blip r:embed="rId2"/>
          <a:stretch>
            <a:fillRect/>
          </a:stretch>
        </p:blipFill>
        <p:spPr>
          <a:xfrm>
            <a:off x="802596" y="1765676"/>
            <a:ext cx="4076700" cy="3114675"/>
          </a:xfrm>
          <a:prstGeom prst="rect">
            <a:avLst/>
          </a:prstGeom>
        </p:spPr>
      </p:pic>
      <p:sp>
        <p:nvSpPr>
          <p:cNvPr id="3" name="Slide Number Placeholder 2">
            <a:extLst>
              <a:ext uri="{FF2B5EF4-FFF2-40B4-BE49-F238E27FC236}">
                <a16:creationId xmlns:a16="http://schemas.microsoft.com/office/drawing/2014/main" id="{FFAAA0F8-AFB2-4EC9-814A-6AE063268072}"/>
              </a:ext>
            </a:extLst>
          </p:cNvPr>
          <p:cNvSpPr>
            <a:spLocks noGrp="1"/>
          </p:cNvSpPr>
          <p:nvPr>
            <p:ph type="sldNum" sz="quarter" idx="12"/>
          </p:nvPr>
        </p:nvSpPr>
        <p:spPr/>
        <p:txBody>
          <a:bodyPr/>
          <a:lstStyle/>
          <a:p>
            <a:fld id="{58E67788-2DBF-4147-97E4-F9BB9F82DED6}" type="slidenum">
              <a:rPr lang="en-US" smtClean="0"/>
              <a:t>30</a:t>
            </a:fld>
            <a:endParaRPr lang="en-US"/>
          </a:p>
        </p:txBody>
      </p:sp>
      <p:sp>
        <p:nvSpPr>
          <p:cNvPr id="4" name="Title 3">
            <a:extLst>
              <a:ext uri="{FF2B5EF4-FFF2-40B4-BE49-F238E27FC236}">
                <a16:creationId xmlns:a16="http://schemas.microsoft.com/office/drawing/2014/main" id="{AD0D7F79-C580-4873-8220-AF9835445D29}"/>
              </a:ext>
            </a:extLst>
          </p:cNvPr>
          <p:cNvSpPr>
            <a:spLocks noGrp="1"/>
          </p:cNvSpPr>
          <p:nvPr>
            <p:ph type="title"/>
          </p:nvPr>
        </p:nvSpPr>
        <p:spPr/>
        <p:txBody>
          <a:bodyPr/>
          <a:lstStyle/>
          <a:p>
            <a:r>
              <a:rPr lang="en-GB" dirty="0"/>
              <a:t>What is Partner Reporting Portal (PRP)</a:t>
            </a:r>
            <a:endParaRPr lang="en-US" dirty="0"/>
          </a:p>
        </p:txBody>
      </p:sp>
      <p:sp>
        <p:nvSpPr>
          <p:cNvPr id="8" name="TextBox 7">
            <a:extLst>
              <a:ext uri="{FF2B5EF4-FFF2-40B4-BE49-F238E27FC236}">
                <a16:creationId xmlns:a16="http://schemas.microsoft.com/office/drawing/2014/main" id="{9716EB6B-C9DF-42AE-8DF7-3CAEE54DBD10}"/>
              </a:ext>
            </a:extLst>
          </p:cNvPr>
          <p:cNvSpPr txBox="1"/>
          <p:nvPr/>
        </p:nvSpPr>
        <p:spPr>
          <a:xfrm>
            <a:off x="5688932" y="1325563"/>
            <a:ext cx="6503068"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b="1" dirty="0">
              <a:cs typeface="Calibri"/>
            </a:endParaRPr>
          </a:p>
        </p:txBody>
      </p:sp>
      <p:sp>
        <p:nvSpPr>
          <p:cNvPr id="10" name="Rectangle 9">
            <a:extLst>
              <a:ext uri="{FF2B5EF4-FFF2-40B4-BE49-F238E27FC236}">
                <a16:creationId xmlns:a16="http://schemas.microsoft.com/office/drawing/2014/main" id="{D046F795-5A34-4751-93A1-8AF756253F49}"/>
              </a:ext>
            </a:extLst>
          </p:cNvPr>
          <p:cNvSpPr/>
          <p:nvPr/>
        </p:nvSpPr>
        <p:spPr>
          <a:xfrm>
            <a:off x="456491" y="1477963"/>
            <a:ext cx="5416215" cy="41930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DC899CB-E97E-4498-AB77-8A431CD418CB}"/>
              </a:ext>
            </a:extLst>
          </p:cNvPr>
          <p:cNvSpPr/>
          <p:nvPr/>
        </p:nvSpPr>
        <p:spPr>
          <a:xfrm>
            <a:off x="6232363" y="1477963"/>
            <a:ext cx="5416215" cy="419300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DFC40B2-96CB-41BD-A08E-995DE83628A1}"/>
              </a:ext>
            </a:extLst>
          </p:cNvPr>
          <p:cNvSpPr txBox="1"/>
          <p:nvPr/>
        </p:nvSpPr>
        <p:spPr>
          <a:xfrm>
            <a:off x="449831" y="3204492"/>
            <a:ext cx="5136902" cy="1846659"/>
          </a:xfrm>
          <a:prstGeom prst="rect">
            <a:avLst/>
          </a:prstGeom>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000" dirty="0">
                <a:latin typeface="Arial" panose="020B0604020202020204" pitchFamily="34" charset="0"/>
                <a:cs typeface="Arial" panose="020B0604020202020204" pitchFamily="34" charset="0"/>
              </a:rPr>
              <a:t>Partner Reporting Portal  - Implementing Partners (IPs)</a:t>
            </a: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enables UNICEF civil society implementing partners to report online the progress of jointly planned partnerships</a:t>
            </a:r>
          </a:p>
        </p:txBody>
      </p:sp>
      <p:sp>
        <p:nvSpPr>
          <p:cNvPr id="13" name="TextBox 12">
            <a:extLst>
              <a:ext uri="{FF2B5EF4-FFF2-40B4-BE49-F238E27FC236}">
                <a16:creationId xmlns:a16="http://schemas.microsoft.com/office/drawing/2014/main" id="{062AED30-4EB0-4760-9CE1-1205FDFB524D}"/>
              </a:ext>
            </a:extLst>
          </p:cNvPr>
          <p:cNvSpPr txBox="1"/>
          <p:nvPr/>
        </p:nvSpPr>
        <p:spPr>
          <a:xfrm>
            <a:off x="6232363" y="3184828"/>
            <a:ext cx="5418219"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panose="020B0604020202020204" pitchFamily="34" charset="0"/>
                <a:cs typeface="Arial" panose="020B0604020202020204" pitchFamily="34" charset="0"/>
              </a:rPr>
              <a:t>Partner Reporting Portal (Cluster)</a:t>
            </a:r>
          </a:p>
          <a:p>
            <a:pPr algn="ct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In humanitarian situations, PRP enables cluster partners to report online the progress of humanitarian response</a:t>
            </a:r>
          </a:p>
        </p:txBody>
      </p:sp>
      <p:pic>
        <p:nvPicPr>
          <p:cNvPr id="2" name="Picture 4" descr="A drawing of a face&#10;&#10;Description generated with high confidence">
            <a:extLst>
              <a:ext uri="{FF2B5EF4-FFF2-40B4-BE49-F238E27FC236}">
                <a16:creationId xmlns:a16="http://schemas.microsoft.com/office/drawing/2014/main" id="{F01126AE-B80C-4F5E-A597-86B8AFAAE812}"/>
              </a:ext>
            </a:extLst>
          </p:cNvPr>
          <p:cNvPicPr>
            <a:picLocks noChangeAspect="1"/>
          </p:cNvPicPr>
          <p:nvPr/>
        </p:nvPicPr>
        <p:blipFill>
          <a:blip r:embed="rId3"/>
          <a:stretch>
            <a:fillRect/>
          </a:stretch>
        </p:blipFill>
        <p:spPr>
          <a:xfrm>
            <a:off x="7944852" y="1677579"/>
            <a:ext cx="1469859" cy="1217015"/>
          </a:xfrm>
          <a:prstGeom prst="rect">
            <a:avLst/>
          </a:prstGeom>
        </p:spPr>
      </p:pic>
      <p:pic>
        <p:nvPicPr>
          <p:cNvPr id="6" name="Picture 6" descr="A close up of a logo&#10;&#10;Description generated with very high confidence">
            <a:extLst>
              <a:ext uri="{FF2B5EF4-FFF2-40B4-BE49-F238E27FC236}">
                <a16:creationId xmlns:a16="http://schemas.microsoft.com/office/drawing/2014/main" id="{22CCEBA1-4D27-48C8-95F3-669EB6200B97}"/>
              </a:ext>
            </a:extLst>
          </p:cNvPr>
          <p:cNvPicPr>
            <a:picLocks noChangeAspect="1"/>
          </p:cNvPicPr>
          <p:nvPr/>
        </p:nvPicPr>
        <p:blipFill>
          <a:blip r:embed="rId4"/>
          <a:stretch>
            <a:fillRect/>
          </a:stretch>
        </p:blipFill>
        <p:spPr>
          <a:xfrm>
            <a:off x="2243892" y="1646398"/>
            <a:ext cx="1379622" cy="1257301"/>
          </a:xfrm>
          <a:prstGeom prst="rect">
            <a:avLst/>
          </a:prstGeom>
        </p:spPr>
      </p:pic>
      <p:sp>
        <p:nvSpPr>
          <p:cNvPr id="5" name="Rectangle 4">
            <a:extLst>
              <a:ext uri="{FF2B5EF4-FFF2-40B4-BE49-F238E27FC236}">
                <a16:creationId xmlns:a16="http://schemas.microsoft.com/office/drawing/2014/main" id="{2FCCAB09-5A34-493B-9C4B-166E15DEF789}"/>
              </a:ext>
            </a:extLst>
          </p:cNvPr>
          <p:cNvSpPr/>
          <p:nvPr/>
        </p:nvSpPr>
        <p:spPr>
          <a:xfrm>
            <a:off x="3385682" y="5168064"/>
            <a:ext cx="4974047" cy="1508105"/>
          </a:xfrm>
          <a:prstGeom prst="rect">
            <a:avLst/>
          </a:prstGeom>
          <a:solidFill>
            <a:schemeClr val="accent1">
              <a:lumMod val="60000"/>
              <a:lumOff val="40000"/>
            </a:schemeClr>
          </a:solidFill>
          <a:ln>
            <a:solidFill>
              <a:srgbClr val="C00000"/>
            </a:solidFill>
          </a:ln>
        </p:spPr>
        <p:txBody>
          <a:bodyPr wrap="square">
            <a:spAutoFit/>
          </a:bodyPr>
          <a:lstStyle/>
          <a:p>
            <a:pPr algn="ctr">
              <a:lnSpc>
                <a:spcPct val="115000"/>
              </a:lnSpc>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The system enables UNICEF and CSO partners to track and analyze results in development </a:t>
            </a:r>
            <a:r>
              <a:rPr lang="en-US" sz="2000" dirty="0" err="1">
                <a:latin typeface="Arial" panose="020B0604020202020204" pitchFamily="34" charset="0"/>
                <a:ea typeface="Calibri" panose="020F0502020204030204" pitchFamily="34" charset="0"/>
                <a:cs typeface="Times New Roman" panose="02020603050405020304" pitchFamily="18" charset="0"/>
              </a:rPr>
              <a:t>programmes</a:t>
            </a:r>
            <a:r>
              <a:rPr lang="en-US" sz="2000" dirty="0">
                <a:latin typeface="Arial" panose="020B0604020202020204" pitchFamily="34" charset="0"/>
                <a:ea typeface="Calibri" panose="020F0502020204030204" pitchFamily="34" charset="0"/>
                <a:cs typeface="Times New Roman" panose="02020603050405020304" pitchFamily="18" charset="0"/>
              </a:rPr>
              <a:t> and humanitarian response. </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Footer Placeholder 4">
            <a:extLst>
              <a:ext uri="{FF2B5EF4-FFF2-40B4-BE49-F238E27FC236}">
                <a16:creationId xmlns:a16="http://schemas.microsoft.com/office/drawing/2014/main" id="{B1A8D66C-7992-4964-A41C-9421F893B742}"/>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506881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3AD0-56CB-4383-8804-2B0C03DF9B21}"/>
              </a:ext>
            </a:extLst>
          </p:cNvPr>
          <p:cNvSpPr>
            <a:spLocks noGrp="1"/>
          </p:cNvSpPr>
          <p:nvPr>
            <p:ph type="title"/>
          </p:nvPr>
        </p:nvSpPr>
        <p:spPr/>
        <p:txBody>
          <a:bodyPr/>
          <a:lstStyle/>
          <a:p>
            <a:r>
              <a:rPr lang="en-GB" dirty="0"/>
              <a:t>2015 UNICEF Procedure for working with CSOs</a:t>
            </a:r>
          </a:p>
        </p:txBody>
      </p:sp>
      <p:sp>
        <p:nvSpPr>
          <p:cNvPr id="9" name="Content Placeholder 8">
            <a:extLst>
              <a:ext uri="{FF2B5EF4-FFF2-40B4-BE49-F238E27FC236}">
                <a16:creationId xmlns:a16="http://schemas.microsoft.com/office/drawing/2014/main" id="{B015C52B-EF1E-4EDA-8976-4A3A3F3DCF3C}"/>
              </a:ext>
            </a:extLst>
          </p:cNvPr>
          <p:cNvSpPr>
            <a:spLocks noGrp="1"/>
          </p:cNvSpPr>
          <p:nvPr>
            <p:ph idx="1"/>
          </p:nvPr>
        </p:nvSpPr>
        <p:spPr>
          <a:xfrm>
            <a:off x="454480" y="1825625"/>
            <a:ext cx="4818977" cy="4351338"/>
          </a:xfrm>
        </p:spPr>
        <p:txBody>
          <a:bodyPr>
            <a:normAutofit lnSpcReduction="10000"/>
          </a:bodyPr>
          <a:lstStyle/>
          <a:p>
            <a:r>
              <a:rPr lang="en-GB" dirty="0"/>
              <a:t>Introduces </a:t>
            </a:r>
            <a:r>
              <a:rPr lang="en-GB" b="1" dirty="0">
                <a:solidFill>
                  <a:srgbClr val="0000FF"/>
                </a:solidFill>
              </a:rPr>
              <a:t>streamlined programme document </a:t>
            </a:r>
            <a:r>
              <a:rPr lang="en-GB" dirty="0"/>
              <a:t>template</a:t>
            </a:r>
          </a:p>
          <a:p>
            <a:pPr lvl="1"/>
            <a:r>
              <a:rPr lang="en-GB" dirty="0"/>
              <a:t>Less narrative; results-based principles mainstreamed </a:t>
            </a:r>
          </a:p>
          <a:p>
            <a:pPr lvl="1"/>
            <a:endParaRPr lang="en-GB" dirty="0"/>
          </a:p>
          <a:p>
            <a:pPr lvl="1"/>
            <a:endParaRPr lang="en-GB" dirty="0"/>
          </a:p>
          <a:p>
            <a:r>
              <a:rPr lang="en-GB" b="1" dirty="0">
                <a:solidFill>
                  <a:srgbClr val="0000FF"/>
                </a:solidFill>
                <a:sym typeface="Wingdings 2" panose="05020102010507070707" pitchFamily="18" charset="2"/>
              </a:rPr>
              <a:t>Simple template for quarterly reporting</a:t>
            </a:r>
            <a:r>
              <a:rPr lang="en-GB" dirty="0">
                <a:solidFill>
                  <a:srgbClr val="0000FF"/>
                </a:solidFill>
                <a:sym typeface="Wingdings 2" panose="05020102010507070707" pitchFamily="18" charset="2"/>
              </a:rPr>
              <a:t> </a:t>
            </a:r>
            <a:r>
              <a:rPr lang="en-GB" dirty="0">
                <a:sym typeface="Wingdings 2" panose="05020102010507070707" pitchFamily="18" charset="2"/>
              </a:rPr>
              <a:t>aligned with reporting on FACE</a:t>
            </a:r>
          </a:p>
          <a:p>
            <a:pPr lvl="1"/>
            <a:r>
              <a:rPr lang="en-GB" dirty="0"/>
              <a:t>Less narrative; focus on reporting results towards jointly planned results</a:t>
            </a:r>
          </a:p>
        </p:txBody>
      </p:sp>
      <p:sp>
        <p:nvSpPr>
          <p:cNvPr id="4" name="Slide Number Placeholder 3">
            <a:extLst>
              <a:ext uri="{FF2B5EF4-FFF2-40B4-BE49-F238E27FC236}">
                <a16:creationId xmlns:a16="http://schemas.microsoft.com/office/drawing/2014/main" id="{0F2A71F3-6B14-4DEA-AEA2-5A8D3366E2AD}"/>
              </a:ext>
            </a:extLst>
          </p:cNvPr>
          <p:cNvSpPr>
            <a:spLocks noGrp="1"/>
          </p:cNvSpPr>
          <p:nvPr>
            <p:ph type="sldNum" sz="quarter" idx="12"/>
          </p:nvPr>
        </p:nvSpPr>
        <p:spPr/>
        <p:txBody>
          <a:bodyPr/>
          <a:lstStyle/>
          <a:p>
            <a:fld id="{9F487915-AC20-4558-82F6-6FF5BD9F273B}" type="slidenum">
              <a:rPr lang="en-US" smtClean="0"/>
              <a:pPr/>
              <a:t>31</a:t>
            </a:fld>
            <a:endParaRPr lang="en-US" dirty="0"/>
          </a:p>
        </p:txBody>
      </p:sp>
      <p:sp>
        <p:nvSpPr>
          <p:cNvPr id="6" name="Footer Placeholder 4">
            <a:extLst>
              <a:ext uri="{FF2B5EF4-FFF2-40B4-BE49-F238E27FC236}">
                <a16:creationId xmlns:a16="http://schemas.microsoft.com/office/drawing/2014/main" id="{B474E98F-2CF0-41EA-A109-FC98504A94D4}"/>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pic>
        <p:nvPicPr>
          <p:cNvPr id="7" name="Picture 6">
            <a:extLst>
              <a:ext uri="{FF2B5EF4-FFF2-40B4-BE49-F238E27FC236}">
                <a16:creationId xmlns:a16="http://schemas.microsoft.com/office/drawing/2014/main" id="{0AC88F53-C135-4CCF-ADD7-90B2E5D75824}"/>
              </a:ext>
            </a:extLst>
          </p:cNvPr>
          <p:cNvPicPr>
            <a:picLocks noChangeAspect="1"/>
          </p:cNvPicPr>
          <p:nvPr/>
        </p:nvPicPr>
        <p:blipFill>
          <a:blip r:embed="rId2"/>
          <a:stretch>
            <a:fillRect/>
          </a:stretch>
        </p:blipFill>
        <p:spPr>
          <a:xfrm>
            <a:off x="4729538" y="1209362"/>
            <a:ext cx="6715125" cy="2752725"/>
          </a:xfrm>
          <a:prstGeom prst="rect">
            <a:avLst/>
          </a:prstGeom>
        </p:spPr>
      </p:pic>
      <p:pic>
        <p:nvPicPr>
          <p:cNvPr id="8" name="Picture 7">
            <a:extLst>
              <a:ext uri="{FF2B5EF4-FFF2-40B4-BE49-F238E27FC236}">
                <a16:creationId xmlns:a16="http://schemas.microsoft.com/office/drawing/2014/main" id="{B874C83D-EC1D-4610-BE6B-10346D995347}"/>
              </a:ext>
            </a:extLst>
          </p:cNvPr>
          <p:cNvPicPr>
            <a:picLocks noChangeAspect="1"/>
          </p:cNvPicPr>
          <p:nvPr/>
        </p:nvPicPr>
        <p:blipFill>
          <a:blip r:embed="rId3"/>
          <a:stretch>
            <a:fillRect/>
          </a:stretch>
        </p:blipFill>
        <p:spPr>
          <a:xfrm>
            <a:off x="5124259" y="3414712"/>
            <a:ext cx="6561361" cy="3124200"/>
          </a:xfrm>
          <a:prstGeom prst="rect">
            <a:avLst/>
          </a:prstGeom>
          <a:ln>
            <a:solidFill>
              <a:srgbClr val="0000CC"/>
            </a:solidFill>
          </a:ln>
        </p:spPr>
      </p:pic>
    </p:spTree>
    <p:extLst>
      <p:ext uri="{BB962C8B-B14F-4D97-AF65-F5344CB8AC3E}">
        <p14:creationId xmlns:p14="http://schemas.microsoft.com/office/powerpoint/2010/main" val="1495294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C96AF-55E5-4BF0-90D4-36615E2B6D8E}"/>
              </a:ext>
            </a:extLst>
          </p:cNvPr>
          <p:cNvSpPr>
            <a:spLocks noGrp="1"/>
          </p:cNvSpPr>
          <p:nvPr>
            <p:ph type="title"/>
          </p:nvPr>
        </p:nvSpPr>
        <p:spPr/>
        <p:txBody>
          <a:bodyPr/>
          <a:lstStyle/>
          <a:p>
            <a:r>
              <a:rPr lang="en-GB" dirty="0"/>
              <a:t>Programme document (PD) results architecture</a:t>
            </a:r>
          </a:p>
        </p:txBody>
      </p:sp>
      <p:sp>
        <p:nvSpPr>
          <p:cNvPr id="4" name="Slide Number Placeholder 3">
            <a:extLst>
              <a:ext uri="{FF2B5EF4-FFF2-40B4-BE49-F238E27FC236}">
                <a16:creationId xmlns:a16="http://schemas.microsoft.com/office/drawing/2014/main" id="{F6F80659-9902-4C71-BCE6-3383529EDD0C}"/>
              </a:ext>
            </a:extLst>
          </p:cNvPr>
          <p:cNvSpPr>
            <a:spLocks noGrp="1"/>
          </p:cNvSpPr>
          <p:nvPr>
            <p:ph type="sldNum" sz="quarter" idx="12"/>
          </p:nvPr>
        </p:nvSpPr>
        <p:spPr/>
        <p:txBody>
          <a:bodyPr/>
          <a:lstStyle/>
          <a:p>
            <a:fld id="{9F487915-AC20-4558-82F6-6FF5BD9F273B}" type="slidenum">
              <a:rPr lang="en-US" smtClean="0"/>
              <a:pPr/>
              <a:t>32</a:t>
            </a:fld>
            <a:endParaRPr lang="en-US" dirty="0"/>
          </a:p>
        </p:txBody>
      </p:sp>
      <p:graphicFrame>
        <p:nvGraphicFramePr>
          <p:cNvPr id="5" name="Table 4">
            <a:extLst>
              <a:ext uri="{FF2B5EF4-FFF2-40B4-BE49-F238E27FC236}">
                <a16:creationId xmlns:a16="http://schemas.microsoft.com/office/drawing/2014/main" id="{0B72A2B2-D726-4128-96C7-8A83555A75A8}"/>
              </a:ext>
            </a:extLst>
          </p:cNvPr>
          <p:cNvGraphicFramePr>
            <a:graphicFrameLocks noGrp="1"/>
          </p:cNvGraphicFramePr>
          <p:nvPr>
            <p:extLst/>
          </p:nvPr>
        </p:nvGraphicFramePr>
        <p:xfrm>
          <a:off x="1130747" y="1576697"/>
          <a:ext cx="4569029" cy="1193601"/>
        </p:xfrm>
        <a:graphic>
          <a:graphicData uri="http://schemas.openxmlformats.org/drawingml/2006/table">
            <a:tbl>
              <a:tblPr firstRow="1" bandRow="1">
                <a:tableStyleId>{5C22544A-7EE6-4342-B048-85BDC9FD1C3A}</a:tableStyleId>
              </a:tblPr>
              <a:tblGrid>
                <a:gridCol w="4569029">
                  <a:extLst>
                    <a:ext uri="{9D8B030D-6E8A-4147-A177-3AD203B41FA5}">
                      <a16:colId xmlns:a16="http://schemas.microsoft.com/office/drawing/2014/main" val="20000"/>
                    </a:ext>
                  </a:extLst>
                </a:gridCol>
              </a:tblGrid>
              <a:tr h="430033">
                <a:tc>
                  <a:txBody>
                    <a:bodyPr/>
                    <a:lstStyle/>
                    <a:p>
                      <a:r>
                        <a:rPr lang="en-US" sz="2000" dirty="0">
                          <a:latin typeface="Arial" panose="020B0604020202020204" pitchFamily="34" charset="0"/>
                          <a:cs typeface="Arial" panose="020B0604020202020204" pitchFamily="34" charset="0"/>
                        </a:rPr>
                        <a:t>1. Country Programme (CP)</a:t>
                      </a:r>
                      <a:r>
                        <a:rPr lang="en-US" sz="2000" baseline="0" dirty="0">
                          <a:latin typeface="Arial" panose="020B0604020202020204" pitchFamily="34" charset="0"/>
                          <a:cs typeface="Arial" panose="020B0604020202020204" pitchFamily="34" charset="0"/>
                        </a:rPr>
                        <a:t> outputs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63568">
                <a:tc>
                  <a:txBody>
                    <a:bodyPr/>
                    <a:lstStyle/>
                    <a:p>
                      <a:r>
                        <a:rPr lang="en-US" sz="2000" dirty="0">
                          <a:latin typeface="Arial" panose="020B0604020202020204" pitchFamily="34" charset="0"/>
                          <a:cs typeface="Arial" panose="020B0604020202020204" pitchFamily="34" charset="0"/>
                        </a:rPr>
                        <a:t>Defined in UNICEF CP documents, identified with UNICEF</a:t>
                      </a:r>
                      <a:endParaRPr lang="en-GB"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Table 5">
            <a:extLst>
              <a:ext uri="{FF2B5EF4-FFF2-40B4-BE49-F238E27FC236}">
                <a16:creationId xmlns:a16="http://schemas.microsoft.com/office/drawing/2014/main" id="{F0BC02F5-8300-4AC2-B7BF-8CE48DE0A31F}"/>
              </a:ext>
            </a:extLst>
          </p:cNvPr>
          <p:cNvGraphicFramePr>
            <a:graphicFrameLocks noGrp="1"/>
          </p:cNvGraphicFramePr>
          <p:nvPr>
            <p:extLst/>
          </p:nvPr>
        </p:nvGraphicFramePr>
        <p:xfrm>
          <a:off x="2202513" y="2963841"/>
          <a:ext cx="3799149" cy="1097280"/>
        </p:xfrm>
        <a:graphic>
          <a:graphicData uri="http://schemas.openxmlformats.org/drawingml/2006/table">
            <a:tbl>
              <a:tblPr firstRow="1" bandRow="1">
                <a:tableStyleId>{5C22544A-7EE6-4342-B048-85BDC9FD1C3A}</a:tableStyleId>
              </a:tblPr>
              <a:tblGrid>
                <a:gridCol w="3799149">
                  <a:extLst>
                    <a:ext uri="{9D8B030D-6E8A-4147-A177-3AD203B41FA5}">
                      <a16:colId xmlns:a16="http://schemas.microsoft.com/office/drawing/2014/main" val="20000"/>
                    </a:ext>
                  </a:extLst>
                </a:gridCol>
              </a:tblGrid>
              <a:tr h="370840">
                <a:tc>
                  <a:txBody>
                    <a:bodyPr/>
                    <a:lstStyle/>
                    <a:p>
                      <a:r>
                        <a:rPr lang="en-US" sz="2000" dirty="0">
                          <a:latin typeface="Arial" panose="020B0604020202020204" pitchFamily="34" charset="0"/>
                          <a:cs typeface="Arial" panose="020B0604020202020204" pitchFamily="34" charset="0"/>
                        </a:rPr>
                        <a:t>3. </a:t>
                      </a:r>
                      <a:r>
                        <a:rPr lang="en-US" sz="2000" dirty="0" err="1">
                          <a:latin typeface="Arial" panose="020B0604020202020204" pitchFamily="34" charset="0"/>
                          <a:cs typeface="Arial" panose="020B0604020202020204" pitchFamily="34" charset="0"/>
                        </a:rPr>
                        <a:t>Progr</a:t>
                      </a:r>
                      <a:r>
                        <a:rPr lang="en-US" sz="2000" dirty="0">
                          <a:latin typeface="Arial" panose="020B0604020202020204" pitchFamily="34" charset="0"/>
                          <a:cs typeface="Arial" panose="020B0604020202020204" pitchFamily="34" charset="0"/>
                        </a:rPr>
                        <a:t>. Document </a:t>
                      </a:r>
                      <a:r>
                        <a:rPr lang="en-US" sz="2000" baseline="0" dirty="0">
                          <a:latin typeface="Arial" panose="020B0604020202020204" pitchFamily="34" charset="0"/>
                          <a:cs typeface="Arial" panose="020B0604020202020204" pitchFamily="34" charset="0"/>
                        </a:rPr>
                        <a:t>outputs</a:t>
                      </a:r>
                      <a:endParaRPr lang="en-GB" sz="20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Products,</a:t>
                      </a:r>
                      <a:r>
                        <a:rPr lang="en-US" sz="2000" baseline="0" dirty="0">
                          <a:latin typeface="Arial" panose="020B0604020202020204" pitchFamily="34" charset="0"/>
                          <a:cs typeface="Arial" panose="020B0604020202020204" pitchFamily="34" charset="0"/>
                        </a:rPr>
                        <a:t> services, skills resulting from the intervention</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2C748684-1E11-4A7C-99D1-982551F16ED8}"/>
              </a:ext>
            </a:extLst>
          </p:cNvPr>
          <p:cNvGraphicFramePr>
            <a:graphicFrameLocks noGrp="1"/>
          </p:cNvGraphicFramePr>
          <p:nvPr>
            <p:extLst/>
          </p:nvPr>
        </p:nvGraphicFramePr>
        <p:xfrm>
          <a:off x="6679945" y="2963841"/>
          <a:ext cx="3764638" cy="1097280"/>
        </p:xfrm>
        <a:graphic>
          <a:graphicData uri="http://schemas.openxmlformats.org/drawingml/2006/table">
            <a:tbl>
              <a:tblPr firstRow="1" bandRow="1">
                <a:tableStyleId>{5C22544A-7EE6-4342-B048-85BDC9FD1C3A}</a:tableStyleId>
              </a:tblPr>
              <a:tblGrid>
                <a:gridCol w="3764638">
                  <a:extLst>
                    <a:ext uri="{9D8B030D-6E8A-4147-A177-3AD203B41FA5}">
                      <a16:colId xmlns:a16="http://schemas.microsoft.com/office/drawing/2014/main" val="20000"/>
                    </a:ext>
                  </a:extLst>
                </a:gridCol>
              </a:tblGrid>
              <a:tr h="370840">
                <a:tc>
                  <a:txBody>
                    <a:bodyPr/>
                    <a:lstStyle/>
                    <a:p>
                      <a:r>
                        <a:rPr lang="en-US" sz="2000" dirty="0">
                          <a:latin typeface="Arial" panose="020B0604020202020204" pitchFamily="34" charset="0"/>
                          <a:cs typeface="Arial" panose="020B0604020202020204" pitchFamily="34" charset="0"/>
                        </a:rPr>
                        <a:t>4. Indicators,</a:t>
                      </a:r>
                      <a:r>
                        <a:rPr lang="en-US" sz="2000" baseline="0" dirty="0">
                          <a:latin typeface="Arial" panose="020B0604020202020204" pitchFamily="34" charset="0"/>
                          <a:cs typeface="Arial" panose="020B0604020202020204" pitchFamily="34" charset="0"/>
                        </a:rPr>
                        <a:t> targets, baselines, MOV</a:t>
                      </a:r>
                      <a:endParaRPr lang="en-GB" sz="20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How results</a:t>
                      </a:r>
                      <a:r>
                        <a:rPr lang="en-US" sz="2000" baseline="0" dirty="0">
                          <a:latin typeface="Arial" panose="020B0604020202020204" pitchFamily="34" charset="0"/>
                          <a:cs typeface="Arial" panose="020B0604020202020204" pitchFamily="34" charset="0"/>
                        </a:rPr>
                        <a:t> will be measured</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E4D55E41-8DA7-4AF8-AE98-67564E458569}"/>
              </a:ext>
            </a:extLst>
          </p:cNvPr>
          <p:cNvGraphicFramePr>
            <a:graphicFrameLocks noGrp="1"/>
          </p:cNvGraphicFramePr>
          <p:nvPr>
            <p:extLst/>
          </p:nvPr>
        </p:nvGraphicFramePr>
        <p:xfrm>
          <a:off x="3166767" y="4254664"/>
          <a:ext cx="3500737" cy="1097280"/>
        </p:xfrm>
        <a:graphic>
          <a:graphicData uri="http://schemas.openxmlformats.org/drawingml/2006/table">
            <a:tbl>
              <a:tblPr firstRow="1" bandRow="1">
                <a:tableStyleId>{F5AB1C69-6EDB-4FF4-983F-18BD219EF322}</a:tableStyleId>
              </a:tblPr>
              <a:tblGrid>
                <a:gridCol w="3500737">
                  <a:extLst>
                    <a:ext uri="{9D8B030D-6E8A-4147-A177-3AD203B41FA5}">
                      <a16:colId xmlns:a16="http://schemas.microsoft.com/office/drawing/2014/main" val="20000"/>
                    </a:ext>
                  </a:extLst>
                </a:gridCol>
              </a:tblGrid>
              <a:tr h="370840">
                <a:tc>
                  <a:txBody>
                    <a:bodyPr/>
                    <a:lstStyle/>
                    <a:p>
                      <a:r>
                        <a:rPr lang="en-US" sz="2000" dirty="0">
                          <a:latin typeface="Arial" panose="020B0604020202020204" pitchFamily="34" charset="0"/>
                          <a:cs typeface="Arial" panose="020B0604020202020204" pitchFamily="34" charset="0"/>
                        </a:rPr>
                        <a:t>5. Activities</a:t>
                      </a:r>
                      <a:endParaRPr lang="en-GB" sz="2000" dirty="0">
                        <a:latin typeface="Arial" panose="020B0604020202020204" pitchFamily="34" charset="0"/>
                        <a:cs typeface="Arial" panose="020B0604020202020204" pitchFamily="34" charset="0"/>
                      </a:endParaRPr>
                    </a:p>
                  </a:txBody>
                  <a:tcPr>
                    <a:solidFill>
                      <a:schemeClr val="accent6"/>
                    </a:solidFill>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Defined</a:t>
                      </a:r>
                      <a:r>
                        <a:rPr lang="en-US" sz="2000" baseline="0" dirty="0">
                          <a:latin typeface="Arial" panose="020B0604020202020204" pitchFamily="34" charset="0"/>
                          <a:cs typeface="Arial" panose="020B0604020202020204" pitchFamily="34" charset="0"/>
                        </a:rPr>
                        <a:t> in “action language”: what the programme will do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9" name="Table 8">
            <a:extLst>
              <a:ext uri="{FF2B5EF4-FFF2-40B4-BE49-F238E27FC236}">
                <a16:creationId xmlns:a16="http://schemas.microsoft.com/office/drawing/2014/main" id="{B4A6B328-AE33-41E0-9327-9DE3B8D6C3C4}"/>
              </a:ext>
            </a:extLst>
          </p:cNvPr>
          <p:cNvGraphicFramePr>
            <a:graphicFrameLocks noGrp="1"/>
          </p:cNvGraphicFramePr>
          <p:nvPr>
            <p:extLst/>
          </p:nvPr>
        </p:nvGraphicFramePr>
        <p:xfrm>
          <a:off x="4427102" y="5460422"/>
          <a:ext cx="3353533" cy="1097280"/>
        </p:xfrm>
        <a:graphic>
          <a:graphicData uri="http://schemas.openxmlformats.org/drawingml/2006/table">
            <a:tbl>
              <a:tblPr firstRow="1" bandRow="1">
                <a:tableStyleId>{93296810-A885-4BE3-A3E7-6D5BEEA58F35}</a:tableStyleId>
              </a:tblPr>
              <a:tblGrid>
                <a:gridCol w="3353533">
                  <a:extLst>
                    <a:ext uri="{9D8B030D-6E8A-4147-A177-3AD203B41FA5}">
                      <a16:colId xmlns:a16="http://schemas.microsoft.com/office/drawing/2014/main" val="20000"/>
                    </a:ext>
                  </a:extLst>
                </a:gridCol>
              </a:tblGrid>
              <a:tr h="370840">
                <a:tc>
                  <a:txBody>
                    <a:bodyPr/>
                    <a:lstStyle/>
                    <a:p>
                      <a:r>
                        <a:rPr lang="en-US" sz="2000" dirty="0">
                          <a:latin typeface="Arial" panose="020B0604020202020204" pitchFamily="34" charset="0"/>
                          <a:cs typeface="Arial" panose="020B0604020202020204" pitchFamily="34" charset="0"/>
                        </a:rPr>
                        <a:t>6. Inputs</a:t>
                      </a:r>
                      <a:endParaRPr lang="en-GB" sz="2000" dirty="0">
                        <a:latin typeface="Arial" panose="020B0604020202020204" pitchFamily="34" charset="0"/>
                        <a:cs typeface="Arial" panose="020B0604020202020204" pitchFamily="34" charset="0"/>
                      </a:endParaRPr>
                    </a:p>
                  </a:txBody>
                  <a:tcPr>
                    <a:solidFill>
                      <a:schemeClr val="accent2"/>
                    </a:solidFill>
                  </a:tcPr>
                </a:tc>
                <a:extLst>
                  <a:ext uri="{0D108BD9-81ED-4DB2-BD59-A6C34878D82A}">
                    <a16:rowId xmlns:a16="http://schemas.microsoft.com/office/drawing/2014/main" val="10000"/>
                  </a:ext>
                </a:extLst>
              </a:tr>
              <a:tr h="370840">
                <a:tc>
                  <a:txBody>
                    <a:bodyPr/>
                    <a:lstStyle/>
                    <a:p>
                      <a:r>
                        <a:rPr lang="en-US" sz="2000" dirty="0">
                          <a:latin typeface="Arial" panose="020B0604020202020204" pitchFamily="34" charset="0"/>
                          <a:cs typeface="Arial" panose="020B0604020202020204" pitchFamily="34" charset="0"/>
                        </a:rPr>
                        <a:t>Human,</a:t>
                      </a:r>
                      <a:r>
                        <a:rPr lang="en-US" sz="2000" baseline="0" dirty="0">
                          <a:latin typeface="Arial" panose="020B0604020202020204" pitchFamily="34" charset="0"/>
                          <a:cs typeface="Arial" panose="020B0604020202020204" pitchFamily="34" charset="0"/>
                        </a:rPr>
                        <a:t> financial or other resources required</a:t>
                      </a:r>
                      <a:endParaRPr lang="en-GB" sz="2000"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73E3AFD7-2A2C-4830-A792-1AF5BCE3D04B}"/>
              </a:ext>
            </a:extLst>
          </p:cNvPr>
          <p:cNvGrpSpPr/>
          <p:nvPr/>
        </p:nvGrpSpPr>
        <p:grpSpPr>
          <a:xfrm>
            <a:off x="454481" y="1215620"/>
            <a:ext cx="461665" cy="5486400"/>
            <a:chOff x="152400" y="1219200"/>
            <a:chExt cx="461665" cy="5486400"/>
          </a:xfrm>
        </p:grpSpPr>
        <p:cxnSp>
          <p:nvCxnSpPr>
            <p:cNvPr id="11" name="Straight Arrow Connector 10">
              <a:extLst>
                <a:ext uri="{FF2B5EF4-FFF2-40B4-BE49-F238E27FC236}">
                  <a16:creationId xmlns:a16="http://schemas.microsoft.com/office/drawing/2014/main" id="{E5CBDFAF-19BB-4336-ACB9-D568B9F35EB2}"/>
                </a:ext>
              </a:extLst>
            </p:cNvPr>
            <p:cNvCxnSpPr/>
            <p:nvPr/>
          </p:nvCxnSpPr>
          <p:spPr>
            <a:xfrm>
              <a:off x="609600" y="1219200"/>
              <a:ext cx="0" cy="54864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1FFC11-D50B-4F85-8C19-50F08E1DC89D}"/>
                </a:ext>
              </a:extLst>
            </p:cNvPr>
            <p:cNvSpPr txBox="1"/>
            <p:nvPr/>
          </p:nvSpPr>
          <p:spPr>
            <a:xfrm>
              <a:off x="152400" y="1219200"/>
              <a:ext cx="461665" cy="5158854"/>
            </a:xfrm>
            <a:prstGeom prst="rect">
              <a:avLst/>
            </a:prstGeom>
            <a:noFill/>
          </p:spPr>
          <p:txBody>
            <a:bodyPr vert="vert" wrap="square" rtlCol="0">
              <a:spAutoFit/>
            </a:bodyPr>
            <a:lstStyle/>
            <a:p>
              <a:pPr algn="ctr"/>
              <a:r>
                <a:rPr lang="en-US" dirty="0">
                  <a:solidFill>
                    <a:srgbClr val="C00000"/>
                  </a:solidFill>
                  <a:latin typeface="Arial" panose="020B0604020202020204" pitchFamily="34" charset="0"/>
                  <a:cs typeface="Arial" panose="020B0604020202020204" pitchFamily="34" charset="0"/>
                </a:rPr>
                <a:t>Planning: From results to activities &amp; inputs</a:t>
              </a:r>
              <a:endParaRPr lang="en-GB" dirty="0">
                <a:solidFill>
                  <a:srgbClr val="C00000"/>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6223EF88-1233-444D-8F18-F22D9B864596}"/>
              </a:ext>
            </a:extLst>
          </p:cNvPr>
          <p:cNvGrpSpPr/>
          <p:nvPr/>
        </p:nvGrpSpPr>
        <p:grpSpPr>
          <a:xfrm>
            <a:off x="10584616" y="1235075"/>
            <a:ext cx="461665" cy="5486400"/>
            <a:chOff x="8315712" y="1219200"/>
            <a:chExt cx="461665" cy="5486400"/>
          </a:xfrm>
        </p:grpSpPr>
        <p:cxnSp>
          <p:nvCxnSpPr>
            <p:cNvPr id="14" name="Straight Arrow Connector 13">
              <a:extLst>
                <a:ext uri="{FF2B5EF4-FFF2-40B4-BE49-F238E27FC236}">
                  <a16:creationId xmlns:a16="http://schemas.microsoft.com/office/drawing/2014/main" id="{036DC350-3D3F-47DC-B49B-41C19147172D}"/>
                </a:ext>
              </a:extLst>
            </p:cNvPr>
            <p:cNvCxnSpPr/>
            <p:nvPr/>
          </p:nvCxnSpPr>
          <p:spPr>
            <a:xfrm>
              <a:off x="8763000" y="1219200"/>
              <a:ext cx="0" cy="5486400"/>
            </a:xfrm>
            <a:prstGeom prst="straightConnector1">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EF23DDB-AAD6-42CF-AA7B-E8B0794155E9}"/>
                </a:ext>
              </a:extLst>
            </p:cNvPr>
            <p:cNvSpPr txBox="1"/>
            <p:nvPr/>
          </p:nvSpPr>
          <p:spPr>
            <a:xfrm>
              <a:off x="8315712" y="1382973"/>
              <a:ext cx="461665" cy="5158854"/>
            </a:xfrm>
            <a:prstGeom prst="rect">
              <a:avLst/>
            </a:prstGeom>
            <a:noFill/>
          </p:spPr>
          <p:txBody>
            <a:bodyPr vert="vert270" wrap="square" rtlCol="0">
              <a:spAutoFit/>
            </a:bodyPr>
            <a:lstStyle/>
            <a:p>
              <a:pPr algn="ctr"/>
              <a:r>
                <a:rPr lang="en-US" dirty="0">
                  <a:solidFill>
                    <a:srgbClr val="C00000"/>
                  </a:solidFill>
                  <a:latin typeface="Arial" panose="020B0604020202020204" pitchFamily="34" charset="0"/>
                  <a:cs typeface="Arial" panose="020B0604020202020204" pitchFamily="34" charset="0"/>
                </a:rPr>
                <a:t>Implementation: Inputs &amp; activities  to results</a:t>
              </a:r>
              <a:endParaRPr lang="en-GB" dirty="0">
                <a:solidFill>
                  <a:srgbClr val="C00000"/>
                </a:solidFill>
                <a:latin typeface="Arial" panose="020B0604020202020204" pitchFamily="34" charset="0"/>
                <a:cs typeface="Arial" panose="020B0604020202020204" pitchFamily="34" charset="0"/>
              </a:endParaRPr>
            </a:p>
          </p:txBody>
        </p:sp>
      </p:grpSp>
      <p:graphicFrame>
        <p:nvGraphicFramePr>
          <p:cNvPr id="16" name="Table 15">
            <a:extLst>
              <a:ext uri="{FF2B5EF4-FFF2-40B4-BE49-F238E27FC236}">
                <a16:creationId xmlns:a16="http://schemas.microsoft.com/office/drawing/2014/main" id="{95D8EC69-BA59-4044-8A73-D774EC9C757A}"/>
              </a:ext>
            </a:extLst>
          </p:cNvPr>
          <p:cNvGraphicFramePr>
            <a:graphicFrameLocks noGrp="1"/>
          </p:cNvGraphicFramePr>
          <p:nvPr>
            <p:extLst/>
          </p:nvPr>
        </p:nvGraphicFramePr>
        <p:xfrm>
          <a:off x="6667504" y="1576697"/>
          <a:ext cx="3776527" cy="1193601"/>
        </p:xfrm>
        <a:graphic>
          <a:graphicData uri="http://schemas.openxmlformats.org/drawingml/2006/table">
            <a:tbl>
              <a:tblPr firstRow="1" bandRow="1">
                <a:tableStyleId>{5C22544A-7EE6-4342-B048-85BDC9FD1C3A}</a:tableStyleId>
              </a:tblPr>
              <a:tblGrid>
                <a:gridCol w="3776527">
                  <a:extLst>
                    <a:ext uri="{9D8B030D-6E8A-4147-A177-3AD203B41FA5}">
                      <a16:colId xmlns:a16="http://schemas.microsoft.com/office/drawing/2014/main" val="20000"/>
                    </a:ext>
                  </a:extLst>
                </a:gridCol>
              </a:tblGrid>
              <a:tr h="430033">
                <a:tc>
                  <a:txBody>
                    <a:bodyPr/>
                    <a:lstStyle/>
                    <a:p>
                      <a:r>
                        <a:rPr lang="en-US" sz="2000" dirty="0">
                          <a:latin typeface="Arial" panose="020B0604020202020204" pitchFamily="34" charset="0"/>
                          <a:cs typeface="Arial" panose="020B0604020202020204" pitchFamily="34" charset="0"/>
                        </a:rPr>
                        <a:t>2. CP indicators</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63568">
                <a:tc>
                  <a:txBody>
                    <a:bodyPr/>
                    <a:lstStyle/>
                    <a:p>
                      <a:r>
                        <a:rPr lang="en-US" sz="2000" dirty="0">
                          <a:latin typeface="Arial" panose="020B0604020202020204" pitchFamily="34" charset="0"/>
                          <a:cs typeface="Arial" panose="020B0604020202020204" pitchFamily="34" charset="0"/>
                        </a:rPr>
                        <a:t>Identified from UNICEF CP documents, with UNICEF</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cxnSp>
        <p:nvCxnSpPr>
          <p:cNvPr id="18" name="Connector: Elbow 17">
            <a:extLst>
              <a:ext uri="{FF2B5EF4-FFF2-40B4-BE49-F238E27FC236}">
                <a16:creationId xmlns:a16="http://schemas.microsoft.com/office/drawing/2014/main" id="{F6F50E9D-9D70-4263-881B-F491EB088738}"/>
              </a:ext>
            </a:extLst>
          </p:cNvPr>
          <p:cNvCxnSpPr>
            <a:endCxn id="6" idx="1"/>
          </p:cNvCxnSpPr>
          <p:nvPr/>
        </p:nvCxnSpPr>
        <p:spPr>
          <a:xfrm rot="16200000" flipH="1">
            <a:off x="1644565" y="2954532"/>
            <a:ext cx="742183" cy="373713"/>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11F86C-1A28-48AD-9B0A-1C7D08CBF182}"/>
              </a:ext>
            </a:extLst>
          </p:cNvPr>
          <p:cNvCxnSpPr/>
          <p:nvPr/>
        </p:nvCxnSpPr>
        <p:spPr>
          <a:xfrm>
            <a:off x="5699776" y="2194560"/>
            <a:ext cx="96772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C9F1F4-741B-4FC1-AA4D-1193F7D0AA4D}"/>
              </a:ext>
            </a:extLst>
          </p:cNvPr>
          <p:cNvCxnSpPr/>
          <p:nvPr/>
        </p:nvCxnSpPr>
        <p:spPr>
          <a:xfrm>
            <a:off x="6001662" y="3657600"/>
            <a:ext cx="678283"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8B9A31AE-A874-47D4-A8F6-EDD34BBBBD33}"/>
              </a:ext>
            </a:extLst>
          </p:cNvPr>
          <p:cNvCxnSpPr>
            <a:endCxn id="8" idx="1"/>
          </p:cNvCxnSpPr>
          <p:nvPr/>
        </p:nvCxnSpPr>
        <p:spPr>
          <a:xfrm rot="16200000" flipH="1">
            <a:off x="2515312" y="4151848"/>
            <a:ext cx="742183" cy="560727"/>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A1B33FA-A821-4476-962C-F7B850BED92E}"/>
              </a:ext>
            </a:extLst>
          </p:cNvPr>
          <p:cNvCxnSpPr>
            <a:cxnSpLocks/>
            <a:endCxn id="9" idx="1"/>
          </p:cNvCxnSpPr>
          <p:nvPr/>
        </p:nvCxnSpPr>
        <p:spPr>
          <a:xfrm rot="16200000" flipH="1">
            <a:off x="3866192" y="5448152"/>
            <a:ext cx="657118" cy="464702"/>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00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randombar(horizont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randombar(horizontal)">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478339-66F9-4B1F-94A5-2F323E430A41}"/>
              </a:ext>
            </a:extLst>
          </p:cNvPr>
          <p:cNvSpPr/>
          <p:nvPr/>
        </p:nvSpPr>
        <p:spPr>
          <a:xfrm>
            <a:off x="251707" y="1434098"/>
            <a:ext cx="11589773" cy="52368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E58A2E0-41DE-4198-A61A-484AF1B1C132}"/>
              </a:ext>
            </a:extLst>
          </p:cNvPr>
          <p:cNvSpPr>
            <a:spLocks noGrp="1"/>
          </p:cNvSpPr>
          <p:nvPr>
            <p:ph type="title"/>
          </p:nvPr>
        </p:nvSpPr>
        <p:spPr/>
        <p:txBody>
          <a:bodyPr/>
          <a:lstStyle/>
          <a:p>
            <a:r>
              <a:rPr lang="en-GB" dirty="0"/>
              <a:t>PD results architecture – exercise </a:t>
            </a:r>
          </a:p>
        </p:txBody>
      </p:sp>
      <p:sp>
        <p:nvSpPr>
          <p:cNvPr id="4" name="Slide Number Placeholder 3">
            <a:extLst>
              <a:ext uri="{FF2B5EF4-FFF2-40B4-BE49-F238E27FC236}">
                <a16:creationId xmlns:a16="http://schemas.microsoft.com/office/drawing/2014/main" id="{A0CC3274-0555-4786-958D-9578ACDCF3F0}"/>
              </a:ext>
            </a:extLst>
          </p:cNvPr>
          <p:cNvSpPr>
            <a:spLocks noGrp="1"/>
          </p:cNvSpPr>
          <p:nvPr>
            <p:ph type="sldNum" sz="quarter" idx="12"/>
          </p:nvPr>
        </p:nvSpPr>
        <p:spPr/>
        <p:txBody>
          <a:bodyPr/>
          <a:lstStyle/>
          <a:p>
            <a:fld id="{9F487915-AC20-4558-82F6-6FF5BD9F273B}" type="slidenum">
              <a:rPr lang="en-US" smtClean="0"/>
              <a:pPr/>
              <a:t>33</a:t>
            </a:fld>
            <a:endParaRPr lang="en-US" dirty="0"/>
          </a:p>
        </p:txBody>
      </p:sp>
      <p:sp>
        <p:nvSpPr>
          <p:cNvPr id="5" name="Rounded Rectangle 7">
            <a:extLst>
              <a:ext uri="{FF2B5EF4-FFF2-40B4-BE49-F238E27FC236}">
                <a16:creationId xmlns:a16="http://schemas.microsoft.com/office/drawing/2014/main" id="{89C6A07E-F2FA-4242-8A96-72AC6E7BE3C1}"/>
              </a:ext>
            </a:extLst>
          </p:cNvPr>
          <p:cNvSpPr/>
          <p:nvPr/>
        </p:nvSpPr>
        <p:spPr>
          <a:xfrm>
            <a:off x="1077961" y="1569809"/>
            <a:ext cx="4560839" cy="1266914"/>
          </a:xfrm>
          <a:prstGeom prst="roundRect">
            <a:avLst/>
          </a:prstGeom>
          <a:solidFill>
            <a:schemeClr val="bg1"/>
          </a:solidFill>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GB" sz="1600" b="1" dirty="0">
                <a:solidFill>
                  <a:schemeClr val="tx1"/>
                </a:solidFill>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Capacities of health services strengthened to deliver MNCH and YICF according to national standards in hard to reach provinces, including the community component</a:t>
            </a:r>
          </a:p>
        </p:txBody>
      </p:sp>
      <p:sp>
        <p:nvSpPr>
          <p:cNvPr id="8" name="Rounded Rectangle 20">
            <a:extLst>
              <a:ext uri="{FF2B5EF4-FFF2-40B4-BE49-F238E27FC236}">
                <a16:creationId xmlns:a16="http://schemas.microsoft.com/office/drawing/2014/main" id="{13C00754-72D9-4D3D-9C72-AD799EEA15D4}"/>
              </a:ext>
            </a:extLst>
          </p:cNvPr>
          <p:cNvSpPr/>
          <p:nvPr/>
        </p:nvSpPr>
        <p:spPr>
          <a:xfrm>
            <a:off x="7331863" y="3271161"/>
            <a:ext cx="3721439" cy="1276843"/>
          </a:xfrm>
          <a:prstGeom prst="roundRect">
            <a:avLst/>
          </a:prstGeom>
          <a:solidFill>
            <a:schemeClr val="bg1"/>
          </a:solidFill>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GB" sz="1600" dirty="0">
                <a:solidFill>
                  <a:schemeClr val="tx1"/>
                </a:solidFill>
                <a:latin typeface="Arial" panose="020B0604020202020204" pitchFamily="34" charset="0"/>
                <a:cs typeface="Arial" panose="020B0604020202020204" pitchFamily="34" charset="0"/>
              </a:rPr>
              <a:t>10 health centres and 20 outposts have adequate capacities to deliver quality new born care according to national standards</a:t>
            </a:r>
          </a:p>
        </p:txBody>
      </p:sp>
      <p:sp>
        <p:nvSpPr>
          <p:cNvPr id="16" name="Rounded Rectangle 20">
            <a:extLst>
              <a:ext uri="{FF2B5EF4-FFF2-40B4-BE49-F238E27FC236}">
                <a16:creationId xmlns:a16="http://schemas.microsoft.com/office/drawing/2014/main" id="{86AA24DE-5384-45A2-9307-789C3445912F}"/>
              </a:ext>
            </a:extLst>
          </p:cNvPr>
          <p:cNvSpPr/>
          <p:nvPr/>
        </p:nvSpPr>
        <p:spPr>
          <a:xfrm>
            <a:off x="6657306" y="1569809"/>
            <a:ext cx="4904109" cy="1276843"/>
          </a:xfrm>
          <a:prstGeom prst="roundRect">
            <a:avLst/>
          </a:prstGeom>
          <a:solidFill>
            <a:schemeClr val="bg1"/>
          </a:solidFill>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GB" sz="1600" dirty="0">
                <a:solidFill>
                  <a:schemeClr val="tx1"/>
                </a:solidFill>
                <a:latin typeface="Arial" panose="020B0604020202020204" pitchFamily="34" charset="0"/>
                <a:cs typeface="Arial" panose="020B0604020202020204" pitchFamily="34" charset="0"/>
              </a:rPr>
              <a:t>- Train health workers on the complete NBC package</a:t>
            </a:r>
          </a:p>
          <a:p>
            <a:r>
              <a:rPr lang="en-GB" sz="1600" dirty="0">
                <a:solidFill>
                  <a:schemeClr val="tx1"/>
                </a:solidFill>
                <a:latin typeface="Arial" panose="020B0604020202020204" pitchFamily="34" charset="0"/>
                <a:cs typeface="Arial" panose="020B0604020202020204" pitchFamily="34" charset="0"/>
              </a:rPr>
              <a:t>- Ensure regular supervision of trained staff</a:t>
            </a:r>
          </a:p>
          <a:p>
            <a:r>
              <a:rPr lang="en-GB" sz="1600" dirty="0">
                <a:solidFill>
                  <a:schemeClr val="tx1"/>
                </a:solidFill>
                <a:latin typeface="Arial" panose="020B0604020202020204" pitchFamily="34" charset="0"/>
                <a:cs typeface="Arial" panose="020B0604020202020204" pitchFamily="34" charset="0"/>
              </a:rPr>
              <a:t>- Procure medical equipment and supplies</a:t>
            </a:r>
          </a:p>
          <a:p>
            <a:r>
              <a:rPr lang="en-GB" sz="1600" dirty="0">
                <a:solidFill>
                  <a:schemeClr val="tx1"/>
                </a:solidFill>
                <a:latin typeface="Arial" panose="020B0604020202020204" pitchFamily="34" charset="0"/>
                <a:cs typeface="Arial" panose="020B0604020202020204" pitchFamily="34" charset="0"/>
              </a:rPr>
              <a:t>- Rehabilitate 3 health centres</a:t>
            </a:r>
          </a:p>
        </p:txBody>
      </p:sp>
      <p:sp>
        <p:nvSpPr>
          <p:cNvPr id="19" name="Rounded Rectangle 20">
            <a:extLst>
              <a:ext uri="{FF2B5EF4-FFF2-40B4-BE49-F238E27FC236}">
                <a16:creationId xmlns:a16="http://schemas.microsoft.com/office/drawing/2014/main" id="{9F50E34B-B7DD-440E-86AD-776B0B75795A}"/>
              </a:ext>
            </a:extLst>
          </p:cNvPr>
          <p:cNvSpPr/>
          <p:nvPr/>
        </p:nvSpPr>
        <p:spPr>
          <a:xfrm>
            <a:off x="1077961" y="5262069"/>
            <a:ext cx="3721439" cy="1276843"/>
          </a:xfrm>
          <a:prstGeom prst="roundRect">
            <a:avLst/>
          </a:prstGeom>
          <a:solidFill>
            <a:schemeClr val="bg1"/>
          </a:solidFill>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GB" sz="1600">
                <a:solidFill>
                  <a:schemeClr val="tx1"/>
                </a:solidFill>
                <a:latin typeface="Arial" panose="020B0604020202020204" pitchFamily="34" charset="0"/>
                <a:cs typeface="Arial" panose="020B0604020202020204" pitchFamily="34" charset="0"/>
              </a:rPr>
              <a:t>- # health workers skilled to deliver the complete NBC package</a:t>
            </a:r>
          </a:p>
          <a:p>
            <a:r>
              <a:rPr lang="en-GB" sz="1600">
                <a:solidFill>
                  <a:schemeClr val="tx1"/>
                </a:solidFill>
                <a:latin typeface="Arial" panose="020B0604020202020204" pitchFamily="34" charset="0"/>
                <a:cs typeface="Arial" panose="020B0604020202020204" pitchFamily="34" charset="0"/>
              </a:rPr>
              <a:t>- # facilities with equipment in line with national standards</a:t>
            </a:r>
          </a:p>
          <a:p>
            <a:r>
              <a:rPr lang="en-GB" sz="1600">
                <a:solidFill>
                  <a:schemeClr val="tx1"/>
                </a:solidFill>
                <a:latin typeface="Arial" panose="020B0604020202020204" pitchFamily="34" charset="0"/>
                <a:cs typeface="Arial" panose="020B0604020202020204" pitchFamily="34" charset="0"/>
              </a:rPr>
              <a:t>- # community health workers certified</a:t>
            </a:r>
            <a:endParaRPr lang="en-GB" sz="1600" dirty="0">
              <a:solidFill>
                <a:schemeClr val="tx1"/>
              </a:solidFill>
              <a:latin typeface="Arial" panose="020B0604020202020204" pitchFamily="34" charset="0"/>
              <a:cs typeface="Arial" panose="020B0604020202020204" pitchFamily="34" charset="0"/>
            </a:endParaRPr>
          </a:p>
        </p:txBody>
      </p:sp>
      <p:sp>
        <p:nvSpPr>
          <p:cNvPr id="21" name="Rounded Rectangle 20">
            <a:extLst>
              <a:ext uri="{FF2B5EF4-FFF2-40B4-BE49-F238E27FC236}">
                <a16:creationId xmlns:a16="http://schemas.microsoft.com/office/drawing/2014/main" id="{45124F34-3143-4378-B142-27A8EF730787}"/>
              </a:ext>
            </a:extLst>
          </p:cNvPr>
          <p:cNvSpPr/>
          <p:nvPr/>
        </p:nvSpPr>
        <p:spPr>
          <a:xfrm>
            <a:off x="1077961" y="3229130"/>
            <a:ext cx="5013960" cy="1646786"/>
          </a:xfrm>
          <a:prstGeom prst="roundRect">
            <a:avLst/>
          </a:prstGeom>
          <a:solidFill>
            <a:schemeClr val="bg1"/>
          </a:solidFill>
          <a:ln>
            <a:solidFill>
              <a:schemeClr val="tx1">
                <a:lumMod val="95000"/>
                <a:lumOff val="5000"/>
              </a:schemeClr>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marL="182563" indent="-182563">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 of health workers in targeted provinces equipped with knowledge and skills for providing MNCH and IYCF services in line with national standards</a:t>
            </a:r>
          </a:p>
          <a:p>
            <a:pPr marL="182563" indent="-182563">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 of live births attended by skilled health personnel</a:t>
            </a:r>
            <a:endParaRPr lang="en-GB" sz="1600" dirty="0">
              <a:solidFill>
                <a:schemeClr val="tx1"/>
              </a:solidFill>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 of health facilities with skilled female health workers in position</a:t>
            </a:r>
            <a:endParaRPr lang="en-GB" sz="1600" dirty="0">
              <a:solidFill>
                <a:schemeClr val="tx1"/>
              </a:solidFill>
              <a:latin typeface="Arial" panose="020B0604020202020204" pitchFamily="34" charset="0"/>
              <a:cs typeface="Arial" panose="020B0604020202020204" pitchFamily="34" charset="0"/>
            </a:endParaRPr>
          </a:p>
        </p:txBody>
      </p:sp>
      <p:sp>
        <p:nvSpPr>
          <p:cNvPr id="22" name="Rounded Rectangle 7">
            <a:extLst>
              <a:ext uri="{FF2B5EF4-FFF2-40B4-BE49-F238E27FC236}">
                <a16:creationId xmlns:a16="http://schemas.microsoft.com/office/drawing/2014/main" id="{5175D53B-CD40-4C8A-AD94-74D5B20F4E57}"/>
              </a:ext>
            </a:extLst>
          </p:cNvPr>
          <p:cNvSpPr/>
          <p:nvPr/>
        </p:nvSpPr>
        <p:spPr>
          <a:xfrm>
            <a:off x="5253348" y="5262069"/>
            <a:ext cx="1255492" cy="523916"/>
          </a:xfrm>
          <a:prstGeom prst="roundRect">
            <a:avLst/>
          </a:prstGeom>
          <a:solidFill>
            <a:srgbClr val="C00000"/>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PD output</a:t>
            </a:r>
            <a:endParaRPr lang="en-GB" sz="1600" dirty="0">
              <a:solidFill>
                <a:schemeClr val="bg1"/>
              </a:solidFill>
              <a:latin typeface="Arial" panose="020B0604020202020204" pitchFamily="34" charset="0"/>
              <a:cs typeface="Arial" panose="020B0604020202020204" pitchFamily="34" charset="0"/>
            </a:endParaRPr>
          </a:p>
        </p:txBody>
      </p:sp>
      <p:sp>
        <p:nvSpPr>
          <p:cNvPr id="23" name="Rounded Rectangle 7">
            <a:extLst>
              <a:ext uri="{FF2B5EF4-FFF2-40B4-BE49-F238E27FC236}">
                <a16:creationId xmlns:a16="http://schemas.microsoft.com/office/drawing/2014/main" id="{80494ECA-828B-4E46-A894-1FEB3459CE55}"/>
              </a:ext>
            </a:extLst>
          </p:cNvPr>
          <p:cNvSpPr/>
          <p:nvPr/>
        </p:nvSpPr>
        <p:spPr>
          <a:xfrm>
            <a:off x="9022729" y="4911635"/>
            <a:ext cx="1462375" cy="523916"/>
          </a:xfrm>
          <a:prstGeom prst="roundRect">
            <a:avLst/>
          </a:prstGeom>
          <a:solidFill>
            <a:srgbClr val="FF0000"/>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PD indicator</a:t>
            </a:r>
            <a:endParaRPr lang="en-GB" sz="1600" dirty="0">
              <a:solidFill>
                <a:schemeClr val="bg1"/>
              </a:solidFill>
              <a:latin typeface="Arial" panose="020B0604020202020204" pitchFamily="34" charset="0"/>
              <a:cs typeface="Arial" panose="020B0604020202020204" pitchFamily="34" charset="0"/>
            </a:endParaRPr>
          </a:p>
        </p:txBody>
      </p:sp>
      <p:sp>
        <p:nvSpPr>
          <p:cNvPr id="24" name="Rounded Rectangle 7">
            <a:extLst>
              <a:ext uri="{FF2B5EF4-FFF2-40B4-BE49-F238E27FC236}">
                <a16:creationId xmlns:a16="http://schemas.microsoft.com/office/drawing/2014/main" id="{70509E75-52E1-4F9C-B352-414C236D394F}"/>
              </a:ext>
            </a:extLst>
          </p:cNvPr>
          <p:cNvSpPr/>
          <p:nvPr/>
        </p:nvSpPr>
        <p:spPr>
          <a:xfrm>
            <a:off x="6962785" y="4875916"/>
            <a:ext cx="1358934" cy="523916"/>
          </a:xfrm>
          <a:prstGeom prst="roundRect">
            <a:avLst/>
          </a:prstGeom>
          <a:solidFill>
            <a:schemeClr val="accent1">
              <a:lumMod val="75000"/>
            </a:schemeClr>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CP output</a:t>
            </a:r>
            <a:endParaRPr lang="en-GB" sz="1600" dirty="0">
              <a:solidFill>
                <a:schemeClr val="bg1"/>
              </a:solidFill>
              <a:latin typeface="Arial" panose="020B0604020202020204" pitchFamily="34" charset="0"/>
              <a:cs typeface="Arial" panose="020B0604020202020204" pitchFamily="34" charset="0"/>
            </a:endParaRPr>
          </a:p>
        </p:txBody>
      </p:sp>
      <p:sp>
        <p:nvSpPr>
          <p:cNvPr id="25" name="Rounded Rectangle 7">
            <a:extLst>
              <a:ext uri="{FF2B5EF4-FFF2-40B4-BE49-F238E27FC236}">
                <a16:creationId xmlns:a16="http://schemas.microsoft.com/office/drawing/2014/main" id="{C2EA10BE-ECAF-49EE-9D45-9DA8205AFEF1}"/>
              </a:ext>
            </a:extLst>
          </p:cNvPr>
          <p:cNvSpPr/>
          <p:nvPr/>
        </p:nvSpPr>
        <p:spPr>
          <a:xfrm>
            <a:off x="6657305" y="5824341"/>
            <a:ext cx="1664413" cy="523916"/>
          </a:xfrm>
          <a:prstGeom prst="roundRect">
            <a:avLst/>
          </a:prstGeom>
          <a:solidFill>
            <a:srgbClr val="00B050"/>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PD activities</a:t>
            </a:r>
            <a:endParaRPr lang="en-GB" sz="1600" dirty="0">
              <a:solidFill>
                <a:schemeClr val="bg1"/>
              </a:solidFill>
              <a:latin typeface="Arial" panose="020B0604020202020204" pitchFamily="34" charset="0"/>
              <a:cs typeface="Arial" panose="020B0604020202020204" pitchFamily="34" charset="0"/>
            </a:endParaRPr>
          </a:p>
        </p:txBody>
      </p:sp>
      <p:sp>
        <p:nvSpPr>
          <p:cNvPr id="26" name="Rounded Rectangle 7">
            <a:extLst>
              <a:ext uri="{FF2B5EF4-FFF2-40B4-BE49-F238E27FC236}">
                <a16:creationId xmlns:a16="http://schemas.microsoft.com/office/drawing/2014/main" id="{9CC55C24-DFDD-41D9-874C-A097D17FC162}"/>
              </a:ext>
            </a:extLst>
          </p:cNvPr>
          <p:cNvSpPr/>
          <p:nvPr/>
        </p:nvSpPr>
        <p:spPr>
          <a:xfrm>
            <a:off x="470494" y="1867045"/>
            <a:ext cx="494665" cy="434195"/>
          </a:xfrm>
          <a:prstGeom prst="roundRect">
            <a:avLst/>
          </a:prstGeom>
          <a:solidFill>
            <a:schemeClr val="bg1"/>
          </a:solidFill>
          <a:ln>
            <a:solidFill>
              <a:schemeClr val="accent5"/>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tx1"/>
                </a:solidFill>
                <a:latin typeface="Arial" panose="020B0604020202020204" pitchFamily="34" charset="0"/>
                <a:cs typeface="Arial" panose="020B0604020202020204" pitchFamily="34" charset="0"/>
              </a:rPr>
              <a:t>1</a:t>
            </a:r>
            <a:endParaRPr lang="en-GB" sz="1600" dirty="0">
              <a:solidFill>
                <a:schemeClr val="tx1"/>
              </a:solidFill>
              <a:latin typeface="Arial" panose="020B0604020202020204" pitchFamily="34" charset="0"/>
              <a:cs typeface="Arial" panose="020B0604020202020204" pitchFamily="34" charset="0"/>
            </a:endParaRPr>
          </a:p>
        </p:txBody>
      </p:sp>
      <p:sp>
        <p:nvSpPr>
          <p:cNvPr id="27" name="Rounded Rectangle 7">
            <a:extLst>
              <a:ext uri="{FF2B5EF4-FFF2-40B4-BE49-F238E27FC236}">
                <a16:creationId xmlns:a16="http://schemas.microsoft.com/office/drawing/2014/main" id="{3B38E479-D32B-4B95-B7BE-910B4D64D7A3}"/>
              </a:ext>
            </a:extLst>
          </p:cNvPr>
          <p:cNvSpPr/>
          <p:nvPr/>
        </p:nvSpPr>
        <p:spPr>
          <a:xfrm>
            <a:off x="415746" y="3839003"/>
            <a:ext cx="522426" cy="427037"/>
          </a:xfrm>
          <a:prstGeom prst="roundRect">
            <a:avLst/>
          </a:prstGeom>
          <a:solidFill>
            <a:schemeClr val="bg1"/>
          </a:solidFill>
          <a:ln>
            <a:solidFill>
              <a:schemeClr val="accent5"/>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dirty="0">
                <a:solidFill>
                  <a:schemeClr val="tx1"/>
                </a:solidFill>
                <a:latin typeface="Arial" panose="020B0604020202020204" pitchFamily="34" charset="0"/>
                <a:cs typeface="Arial" panose="020B0604020202020204" pitchFamily="34" charset="0"/>
              </a:rPr>
              <a:t>2</a:t>
            </a:r>
          </a:p>
        </p:txBody>
      </p:sp>
      <p:sp>
        <p:nvSpPr>
          <p:cNvPr id="28" name="Rounded Rectangle 7">
            <a:extLst>
              <a:ext uri="{FF2B5EF4-FFF2-40B4-BE49-F238E27FC236}">
                <a16:creationId xmlns:a16="http://schemas.microsoft.com/office/drawing/2014/main" id="{8C50EA1C-74DB-4AA1-8B24-56D3F6D07836}"/>
              </a:ext>
            </a:extLst>
          </p:cNvPr>
          <p:cNvSpPr/>
          <p:nvPr/>
        </p:nvSpPr>
        <p:spPr>
          <a:xfrm>
            <a:off x="454481" y="5682990"/>
            <a:ext cx="494665" cy="434195"/>
          </a:xfrm>
          <a:prstGeom prst="roundRect">
            <a:avLst/>
          </a:prstGeom>
          <a:solidFill>
            <a:schemeClr val="bg1"/>
          </a:solidFill>
          <a:ln>
            <a:solidFill>
              <a:schemeClr val="accent5"/>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dirty="0">
                <a:solidFill>
                  <a:schemeClr val="tx1"/>
                </a:solidFill>
                <a:latin typeface="Arial" panose="020B0604020202020204" pitchFamily="34" charset="0"/>
                <a:cs typeface="Arial" panose="020B0604020202020204" pitchFamily="34" charset="0"/>
              </a:rPr>
              <a:t>3</a:t>
            </a:r>
          </a:p>
        </p:txBody>
      </p:sp>
      <p:sp>
        <p:nvSpPr>
          <p:cNvPr id="29" name="Rounded Rectangle 7">
            <a:extLst>
              <a:ext uri="{FF2B5EF4-FFF2-40B4-BE49-F238E27FC236}">
                <a16:creationId xmlns:a16="http://schemas.microsoft.com/office/drawing/2014/main" id="{9EFF582C-E525-4076-8226-95EAF1BD4CAA}"/>
              </a:ext>
            </a:extLst>
          </p:cNvPr>
          <p:cNvSpPr/>
          <p:nvPr/>
        </p:nvSpPr>
        <p:spPr>
          <a:xfrm>
            <a:off x="6014175" y="1986168"/>
            <a:ext cx="494665" cy="434195"/>
          </a:xfrm>
          <a:prstGeom prst="roundRect">
            <a:avLst/>
          </a:prstGeom>
          <a:solidFill>
            <a:schemeClr val="bg1"/>
          </a:solidFill>
          <a:ln>
            <a:solidFill>
              <a:schemeClr val="accent5"/>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dirty="0">
                <a:solidFill>
                  <a:schemeClr val="tx1"/>
                </a:solidFill>
                <a:latin typeface="Arial" panose="020B0604020202020204" pitchFamily="34" charset="0"/>
                <a:cs typeface="Arial" panose="020B0604020202020204" pitchFamily="34" charset="0"/>
              </a:rPr>
              <a:t>4</a:t>
            </a:r>
          </a:p>
        </p:txBody>
      </p:sp>
      <p:sp>
        <p:nvSpPr>
          <p:cNvPr id="30" name="Rounded Rectangle 7">
            <a:extLst>
              <a:ext uri="{FF2B5EF4-FFF2-40B4-BE49-F238E27FC236}">
                <a16:creationId xmlns:a16="http://schemas.microsoft.com/office/drawing/2014/main" id="{9F9A0CB2-1E66-4F0D-BC63-12F92654A50A}"/>
              </a:ext>
            </a:extLst>
          </p:cNvPr>
          <p:cNvSpPr/>
          <p:nvPr/>
        </p:nvSpPr>
        <p:spPr>
          <a:xfrm>
            <a:off x="6657305" y="3650696"/>
            <a:ext cx="494665" cy="434195"/>
          </a:xfrm>
          <a:prstGeom prst="roundRect">
            <a:avLst/>
          </a:prstGeom>
          <a:solidFill>
            <a:schemeClr val="bg1"/>
          </a:solidFill>
          <a:ln>
            <a:solidFill>
              <a:schemeClr val="accent5"/>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dirty="0">
                <a:solidFill>
                  <a:schemeClr val="tx1"/>
                </a:solidFill>
                <a:latin typeface="Arial" panose="020B0604020202020204" pitchFamily="34" charset="0"/>
                <a:cs typeface="Arial" panose="020B0604020202020204" pitchFamily="34" charset="0"/>
              </a:rPr>
              <a:t>5</a:t>
            </a:r>
          </a:p>
        </p:txBody>
      </p:sp>
      <p:sp>
        <p:nvSpPr>
          <p:cNvPr id="34" name="Rounded Rectangle 7">
            <a:extLst>
              <a:ext uri="{FF2B5EF4-FFF2-40B4-BE49-F238E27FC236}">
                <a16:creationId xmlns:a16="http://schemas.microsoft.com/office/drawing/2014/main" id="{815DBD42-3D96-4141-820D-209C6A13C8F2}"/>
              </a:ext>
            </a:extLst>
          </p:cNvPr>
          <p:cNvSpPr/>
          <p:nvPr/>
        </p:nvSpPr>
        <p:spPr>
          <a:xfrm>
            <a:off x="8717248" y="5802356"/>
            <a:ext cx="1462375" cy="523916"/>
          </a:xfrm>
          <a:prstGeom prst="roundRect">
            <a:avLst/>
          </a:prstGeom>
          <a:solidFill>
            <a:schemeClr val="accent1"/>
          </a:solidFill>
          <a:ln>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chemeClr val="bg1"/>
                </a:solidFill>
                <a:latin typeface="Arial" panose="020B0604020202020204" pitchFamily="34" charset="0"/>
                <a:cs typeface="Arial" panose="020B0604020202020204" pitchFamily="34" charset="0"/>
              </a:rPr>
              <a:t>CP indicator</a:t>
            </a:r>
            <a:endParaRPr lang="en-GB" sz="1600" dirty="0">
              <a:solidFill>
                <a:schemeClr val="bg1"/>
              </a:solidFill>
              <a:latin typeface="Arial" panose="020B0604020202020204" pitchFamily="34" charset="0"/>
              <a:cs typeface="Arial" panose="020B0604020202020204" pitchFamily="34" charset="0"/>
            </a:endParaRPr>
          </a:p>
        </p:txBody>
      </p:sp>
      <p:sp>
        <p:nvSpPr>
          <p:cNvPr id="20" name="Footer Placeholder 4">
            <a:extLst>
              <a:ext uri="{FF2B5EF4-FFF2-40B4-BE49-F238E27FC236}">
                <a16:creationId xmlns:a16="http://schemas.microsoft.com/office/drawing/2014/main" id="{6C905511-6A2A-4035-B4E1-A7DA7C18FEB4}"/>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352108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A2E0-41DE-4198-A61A-484AF1B1C132}"/>
              </a:ext>
            </a:extLst>
          </p:cNvPr>
          <p:cNvSpPr>
            <a:spLocks noGrp="1"/>
          </p:cNvSpPr>
          <p:nvPr>
            <p:ph type="title"/>
          </p:nvPr>
        </p:nvSpPr>
        <p:spPr/>
        <p:txBody>
          <a:bodyPr/>
          <a:lstStyle/>
          <a:p>
            <a:r>
              <a:rPr lang="en-GB" dirty="0"/>
              <a:t>PD results architecture – example </a:t>
            </a:r>
          </a:p>
        </p:txBody>
      </p:sp>
      <p:sp>
        <p:nvSpPr>
          <p:cNvPr id="4" name="Slide Number Placeholder 3">
            <a:extLst>
              <a:ext uri="{FF2B5EF4-FFF2-40B4-BE49-F238E27FC236}">
                <a16:creationId xmlns:a16="http://schemas.microsoft.com/office/drawing/2014/main" id="{A0CC3274-0555-4786-958D-9578ACDCF3F0}"/>
              </a:ext>
            </a:extLst>
          </p:cNvPr>
          <p:cNvSpPr>
            <a:spLocks noGrp="1"/>
          </p:cNvSpPr>
          <p:nvPr>
            <p:ph type="sldNum" sz="quarter" idx="12"/>
          </p:nvPr>
        </p:nvSpPr>
        <p:spPr/>
        <p:txBody>
          <a:bodyPr/>
          <a:lstStyle/>
          <a:p>
            <a:fld id="{9F487915-AC20-4558-82F6-6FF5BD9F273B}" type="slidenum">
              <a:rPr lang="en-US" smtClean="0"/>
              <a:pPr/>
              <a:t>34</a:t>
            </a:fld>
            <a:endParaRPr lang="en-US" dirty="0"/>
          </a:p>
        </p:txBody>
      </p:sp>
      <p:sp>
        <p:nvSpPr>
          <p:cNvPr id="5" name="Rounded Rectangle 7">
            <a:extLst>
              <a:ext uri="{FF2B5EF4-FFF2-40B4-BE49-F238E27FC236}">
                <a16:creationId xmlns:a16="http://schemas.microsoft.com/office/drawing/2014/main" id="{89C6A07E-F2FA-4242-8A96-72AC6E7BE3C1}"/>
              </a:ext>
            </a:extLst>
          </p:cNvPr>
          <p:cNvSpPr/>
          <p:nvPr/>
        </p:nvSpPr>
        <p:spPr>
          <a:xfrm>
            <a:off x="822321" y="1780488"/>
            <a:ext cx="4239439" cy="1362434"/>
          </a:xfrm>
          <a:prstGeom prst="round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rgbClr val="0000FF"/>
                </a:solidFill>
                <a:latin typeface="Arial" panose="020B0604020202020204" pitchFamily="34" charset="0"/>
                <a:cs typeface="Arial" panose="020B0604020202020204" pitchFamily="34" charset="0"/>
              </a:rPr>
              <a:t>UNICEF CP output  1.1</a:t>
            </a:r>
          </a:p>
          <a:p>
            <a:r>
              <a:rPr lang="en-GB" sz="1600" dirty="0">
                <a:latin typeface="Arial" panose="020B0604020202020204" pitchFamily="34" charset="0"/>
                <a:cs typeface="Arial" panose="020B0604020202020204" pitchFamily="34" charset="0"/>
              </a:rPr>
              <a:t>Capacities of health services strengthened to deliver MNCH and YICF according to national standards in hard to reach provinces, including the community component</a:t>
            </a:r>
          </a:p>
        </p:txBody>
      </p:sp>
      <p:sp>
        <p:nvSpPr>
          <p:cNvPr id="7" name="Rounded Rectangle 7">
            <a:extLst>
              <a:ext uri="{FF2B5EF4-FFF2-40B4-BE49-F238E27FC236}">
                <a16:creationId xmlns:a16="http://schemas.microsoft.com/office/drawing/2014/main" id="{1B21BDD4-9659-4A02-B595-8C4735748BC9}"/>
              </a:ext>
            </a:extLst>
          </p:cNvPr>
          <p:cNvSpPr/>
          <p:nvPr/>
        </p:nvSpPr>
        <p:spPr>
          <a:xfrm>
            <a:off x="5202890" y="1706817"/>
            <a:ext cx="6320631" cy="1509776"/>
          </a:xfrm>
          <a:prstGeom prst="rect">
            <a:avLst/>
          </a:prstGeom>
          <a:ln>
            <a:prstDash val="lgDash"/>
          </a:ln>
        </p:spPr>
        <p:style>
          <a:lnRef idx="2">
            <a:schemeClr val="accent5"/>
          </a:lnRef>
          <a:fillRef idx="1">
            <a:schemeClr val="lt1"/>
          </a:fillRef>
          <a:effectRef idx="0">
            <a:schemeClr val="accent5"/>
          </a:effectRef>
          <a:fontRef idx="minor">
            <a:schemeClr val="dk1"/>
          </a:fontRef>
        </p:style>
        <p:txBody>
          <a:bodyPr lIns="36000" tIns="36000" rIns="36000" bIns="3600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600" dirty="0">
                <a:latin typeface="Arial" panose="020B0604020202020204" pitchFamily="34" charset="0"/>
                <a:cs typeface="Arial" panose="020B0604020202020204" pitchFamily="34" charset="0"/>
              </a:rPr>
              <a:t>CP indicators:</a:t>
            </a:r>
          </a:p>
          <a:p>
            <a:pPr marL="182563" indent="-182563">
              <a:buFont typeface="Wingdings" panose="05000000000000000000" pitchFamily="2" charset="2"/>
              <a:buChar char="§"/>
            </a:pPr>
            <a:r>
              <a:rPr lang="en-US" sz="1600" dirty="0">
                <a:latin typeface="Arial" panose="020B0604020202020204" pitchFamily="34" charset="0"/>
                <a:cs typeface="Arial" panose="020B0604020202020204" pitchFamily="34" charset="0"/>
              </a:rPr>
              <a:t># of health workers in targeted provinces equipped with knowledge and skills for providing MNCH and IYCF services in line with national standards</a:t>
            </a:r>
          </a:p>
          <a:p>
            <a:pPr marL="182563" indent="-182563">
              <a:buFont typeface="Wingdings" panose="05000000000000000000" pitchFamily="2" charset="2"/>
              <a:buChar char="§"/>
            </a:pPr>
            <a:r>
              <a:rPr lang="en-US" sz="1600" dirty="0">
                <a:latin typeface="Arial" panose="020B0604020202020204" pitchFamily="34" charset="0"/>
                <a:cs typeface="Arial" panose="020B0604020202020204" pitchFamily="34" charset="0"/>
              </a:rPr>
              <a:t>% of live births attended by skilled health personnel</a:t>
            </a:r>
            <a:endParaRPr lang="en-GB" sz="1600" dirty="0">
              <a:latin typeface="Arial" panose="020B0604020202020204" pitchFamily="34" charset="0"/>
              <a:cs typeface="Arial" panose="020B0604020202020204" pitchFamily="34" charset="0"/>
            </a:endParaRPr>
          </a:p>
          <a:p>
            <a:pPr marL="182563" indent="-182563">
              <a:buFont typeface="Wingdings" panose="05000000000000000000" pitchFamily="2" charset="2"/>
              <a:buChar char="§"/>
            </a:pPr>
            <a:r>
              <a:rPr lang="en-US" sz="1600" dirty="0">
                <a:latin typeface="Arial" panose="020B0604020202020204" pitchFamily="34" charset="0"/>
                <a:cs typeface="Arial" panose="020B0604020202020204" pitchFamily="34" charset="0"/>
              </a:rPr>
              <a:t># of health facilities with skilled female health workers in position</a:t>
            </a:r>
            <a:endParaRPr lang="en-GB" sz="1600" dirty="0">
              <a:latin typeface="Arial" panose="020B0604020202020204" pitchFamily="34" charset="0"/>
              <a:cs typeface="Arial" panose="020B0604020202020204" pitchFamily="34" charset="0"/>
            </a:endParaRPr>
          </a:p>
        </p:txBody>
      </p:sp>
      <p:sp>
        <p:nvSpPr>
          <p:cNvPr id="8" name="Rounded Rectangle 20">
            <a:extLst>
              <a:ext uri="{FF2B5EF4-FFF2-40B4-BE49-F238E27FC236}">
                <a16:creationId xmlns:a16="http://schemas.microsoft.com/office/drawing/2014/main" id="{13C00754-72D9-4D3D-9C72-AD799EEA15D4}"/>
              </a:ext>
            </a:extLst>
          </p:cNvPr>
          <p:cNvSpPr/>
          <p:nvPr/>
        </p:nvSpPr>
        <p:spPr>
          <a:xfrm>
            <a:off x="1704802" y="3460837"/>
            <a:ext cx="3721439" cy="1276843"/>
          </a:xfrm>
          <a:prstGeom prst="roundRect">
            <a:avLst/>
          </a:prstGeom>
          <a:solidFill>
            <a:schemeClr val="bg1">
              <a:lumMod val="9500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rgbClr val="C00000"/>
                </a:solidFill>
                <a:latin typeface="Arial" panose="020B0604020202020204" pitchFamily="34" charset="0"/>
                <a:cs typeface="Arial" panose="020B0604020202020204" pitchFamily="34" charset="0"/>
              </a:rPr>
              <a:t>PD output  1.1</a:t>
            </a:r>
          </a:p>
          <a:p>
            <a:r>
              <a:rPr lang="en-GB" sz="1600" dirty="0">
                <a:solidFill>
                  <a:schemeClr val="tx1"/>
                </a:solidFill>
                <a:latin typeface="Arial" panose="020B0604020202020204" pitchFamily="34" charset="0"/>
                <a:cs typeface="Arial" panose="020B0604020202020204" pitchFamily="34" charset="0"/>
              </a:rPr>
              <a:t>10 health centres and 20 outposts have adequate capacities to deliver quality new born care according to national standards</a:t>
            </a:r>
          </a:p>
        </p:txBody>
      </p:sp>
      <p:sp>
        <p:nvSpPr>
          <p:cNvPr id="9" name="Rounded Rectangle 7">
            <a:extLst>
              <a:ext uri="{FF2B5EF4-FFF2-40B4-BE49-F238E27FC236}">
                <a16:creationId xmlns:a16="http://schemas.microsoft.com/office/drawing/2014/main" id="{508ADFAC-8F78-4C4F-ADB3-2656FD88E0F6}"/>
              </a:ext>
            </a:extLst>
          </p:cNvPr>
          <p:cNvSpPr/>
          <p:nvPr/>
        </p:nvSpPr>
        <p:spPr>
          <a:xfrm>
            <a:off x="5705810" y="3460837"/>
            <a:ext cx="5817711" cy="1276843"/>
          </a:xfrm>
          <a:prstGeom prst="rect">
            <a:avLst/>
          </a:prstGeom>
          <a:solidFill>
            <a:schemeClr val="bg1">
              <a:lumMod val="95000"/>
            </a:schemeClr>
          </a:solidFill>
          <a:ln>
            <a:solidFill>
              <a:srgbClr val="C00000"/>
            </a:solidFill>
            <a:prstDash val="lgDash"/>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600" dirty="0">
                <a:latin typeface="Arial" panose="020B0604020202020204" pitchFamily="34" charset="0"/>
                <a:cs typeface="Arial" panose="020B0604020202020204" pitchFamily="34" charset="0"/>
              </a:rPr>
              <a:t>PD indicators:</a:t>
            </a:r>
          </a:p>
          <a:p>
            <a:r>
              <a:rPr lang="en-GB" sz="1600" dirty="0">
                <a:latin typeface="Arial" panose="020B0604020202020204" pitchFamily="34" charset="0"/>
                <a:cs typeface="Arial" panose="020B0604020202020204" pitchFamily="34" charset="0"/>
              </a:rPr>
              <a:t>- # health workers skilled to deliver the complete NBC package</a:t>
            </a:r>
          </a:p>
          <a:p>
            <a:r>
              <a:rPr lang="en-GB" sz="1600" dirty="0">
                <a:latin typeface="Arial" panose="020B0604020202020204" pitchFamily="34" charset="0"/>
                <a:cs typeface="Arial" panose="020B0604020202020204" pitchFamily="34" charset="0"/>
              </a:rPr>
              <a:t>- # facilities with equipment in line with national standards</a:t>
            </a:r>
          </a:p>
          <a:p>
            <a:r>
              <a:rPr lang="en-GB" sz="1600" dirty="0">
                <a:latin typeface="Arial" panose="020B0604020202020204" pitchFamily="34" charset="0"/>
                <a:cs typeface="Arial" panose="020B0604020202020204" pitchFamily="34" charset="0"/>
              </a:rPr>
              <a:t>- # community health workers certified</a:t>
            </a:r>
          </a:p>
        </p:txBody>
      </p:sp>
      <p:cxnSp>
        <p:nvCxnSpPr>
          <p:cNvPr id="12" name="Connector: Elbow 11">
            <a:extLst>
              <a:ext uri="{FF2B5EF4-FFF2-40B4-BE49-F238E27FC236}">
                <a16:creationId xmlns:a16="http://schemas.microsoft.com/office/drawing/2014/main" id="{888C79EF-71BE-4863-BD1B-E33D7CBE8D26}"/>
              </a:ext>
            </a:extLst>
          </p:cNvPr>
          <p:cNvCxnSpPr>
            <a:cxnSpLocks/>
            <a:endCxn id="8" idx="1"/>
          </p:cNvCxnSpPr>
          <p:nvPr/>
        </p:nvCxnSpPr>
        <p:spPr>
          <a:xfrm rot="16200000" flipH="1">
            <a:off x="1106793" y="3501250"/>
            <a:ext cx="956336" cy="239681"/>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3F30AF-68D0-4C92-9E72-A54641FB2500}"/>
              </a:ext>
            </a:extLst>
          </p:cNvPr>
          <p:cNvCxnSpPr>
            <a:endCxn id="7" idx="1"/>
          </p:cNvCxnSpPr>
          <p:nvPr/>
        </p:nvCxnSpPr>
        <p:spPr>
          <a:xfrm flipV="1">
            <a:off x="4669664" y="2461705"/>
            <a:ext cx="533226" cy="55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A8704C-F1AA-404B-8772-F2C08497CF86}"/>
              </a:ext>
            </a:extLst>
          </p:cNvPr>
          <p:cNvCxnSpPr>
            <a:cxnSpLocks/>
            <a:stCxn id="8" idx="3"/>
            <a:endCxn id="9" idx="1"/>
          </p:cNvCxnSpPr>
          <p:nvPr/>
        </p:nvCxnSpPr>
        <p:spPr>
          <a:xfrm>
            <a:off x="5426241" y="4099259"/>
            <a:ext cx="27956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ounded Rectangle 7">
            <a:extLst>
              <a:ext uri="{FF2B5EF4-FFF2-40B4-BE49-F238E27FC236}">
                <a16:creationId xmlns:a16="http://schemas.microsoft.com/office/drawing/2014/main" id="{42A14373-1F10-410F-A665-097D614248EF}"/>
              </a:ext>
            </a:extLst>
          </p:cNvPr>
          <p:cNvSpPr/>
          <p:nvPr/>
        </p:nvSpPr>
        <p:spPr>
          <a:xfrm>
            <a:off x="2796954" y="4964386"/>
            <a:ext cx="4962287" cy="1574526"/>
          </a:xfrm>
          <a:prstGeom prst="rect">
            <a:avLst/>
          </a:prstGeom>
          <a:ln>
            <a:solidFill>
              <a:srgbClr val="00B050"/>
            </a:solidFill>
            <a:prstDash val="solid"/>
          </a:ln>
        </p:spPr>
        <p:style>
          <a:lnRef idx="2">
            <a:schemeClr val="accent5"/>
          </a:lnRef>
          <a:fillRef idx="1">
            <a:schemeClr val="lt1"/>
          </a:fillRef>
          <a:effectRef idx="0">
            <a:schemeClr val="accent5"/>
          </a:effectRef>
          <a:fontRef idx="minor">
            <a:schemeClr val="dk1"/>
          </a:fontRef>
        </p:style>
        <p:txBody>
          <a:bodyPr lIns="36000" tIns="36000" rIns="36000" bIns="3600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600" b="1" dirty="0">
                <a:solidFill>
                  <a:srgbClr val="00B050"/>
                </a:solidFill>
                <a:latin typeface="Arial" panose="020B0604020202020204" pitchFamily="34" charset="0"/>
                <a:cs typeface="Arial" panose="020B0604020202020204" pitchFamily="34" charset="0"/>
              </a:rPr>
              <a:t>PD activities for output 1.1:</a:t>
            </a:r>
          </a:p>
          <a:p>
            <a:r>
              <a:rPr lang="en-GB" sz="1600" dirty="0">
                <a:latin typeface="Arial" panose="020B0604020202020204" pitchFamily="34" charset="0"/>
                <a:cs typeface="Arial" panose="020B0604020202020204" pitchFamily="34" charset="0"/>
              </a:rPr>
              <a:t>- Train health workers on the complete NBC package</a:t>
            </a:r>
          </a:p>
          <a:p>
            <a:r>
              <a:rPr lang="en-GB" sz="1600" dirty="0">
                <a:latin typeface="Arial" panose="020B0604020202020204" pitchFamily="34" charset="0"/>
                <a:cs typeface="Arial" panose="020B0604020202020204" pitchFamily="34" charset="0"/>
              </a:rPr>
              <a:t>- Ensure regular supervision of trained staff</a:t>
            </a:r>
          </a:p>
          <a:p>
            <a:r>
              <a:rPr lang="en-GB" sz="1600" dirty="0">
                <a:latin typeface="Arial" panose="020B0604020202020204" pitchFamily="34" charset="0"/>
                <a:cs typeface="Arial" panose="020B0604020202020204" pitchFamily="34" charset="0"/>
              </a:rPr>
              <a:t>- Procure medical equipment and supplies</a:t>
            </a:r>
          </a:p>
          <a:p>
            <a:r>
              <a:rPr lang="en-GB" sz="1600" dirty="0">
                <a:latin typeface="Arial" panose="020B0604020202020204" pitchFamily="34" charset="0"/>
                <a:cs typeface="Arial" panose="020B0604020202020204" pitchFamily="34" charset="0"/>
              </a:rPr>
              <a:t>- Rehabilitate 3 health centres</a:t>
            </a:r>
          </a:p>
          <a:p>
            <a:r>
              <a:rPr lang="en-GB" sz="1600" dirty="0">
                <a:latin typeface="Arial" panose="020B0604020202020204" pitchFamily="34" charset="0"/>
                <a:cs typeface="Arial" panose="020B0604020202020204" pitchFamily="34" charset="0"/>
              </a:rPr>
              <a:t>…</a:t>
            </a:r>
          </a:p>
        </p:txBody>
      </p:sp>
      <p:cxnSp>
        <p:nvCxnSpPr>
          <p:cNvPr id="20" name="Connector: Elbow 19">
            <a:extLst>
              <a:ext uri="{FF2B5EF4-FFF2-40B4-BE49-F238E27FC236}">
                <a16:creationId xmlns:a16="http://schemas.microsoft.com/office/drawing/2014/main" id="{FB1B0E6C-3043-4C2C-A127-7EA1A0FDAAE7}"/>
              </a:ext>
            </a:extLst>
          </p:cNvPr>
          <p:cNvCxnSpPr>
            <a:cxnSpLocks/>
            <a:endCxn id="18" idx="1"/>
          </p:cNvCxnSpPr>
          <p:nvPr/>
        </p:nvCxnSpPr>
        <p:spPr>
          <a:xfrm rot="16200000" flipH="1">
            <a:off x="2088873" y="5043567"/>
            <a:ext cx="1013969" cy="402193"/>
          </a:xfrm>
          <a:prstGeom prst="bentConnector2">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A5499A6-1650-46BB-98CE-DF2DC57A5DA8}"/>
              </a:ext>
            </a:extLst>
          </p:cNvPr>
          <p:cNvSpPr txBox="1"/>
          <p:nvPr/>
        </p:nvSpPr>
        <p:spPr>
          <a:xfrm>
            <a:off x="1088302" y="5545205"/>
            <a:ext cx="1130480" cy="565146"/>
          </a:xfrm>
          <a:prstGeom prst="rect">
            <a:avLst/>
          </a:prstGeom>
          <a:noFill/>
          <a:ln>
            <a:solidFill>
              <a:schemeClr val="bg1">
                <a:lumMod val="50000"/>
              </a:schemeClr>
            </a:solidFill>
            <a:prstDash val="sysDash"/>
          </a:ln>
        </p:spPr>
        <p:txBody>
          <a:bodyPr wrap="square" lIns="36000" tIns="36000" rIns="36000" bIns="36000" rtlCol="0">
            <a:spAutoFit/>
          </a:bodyPr>
          <a:lstStyle/>
          <a:p>
            <a:pPr algn="ctr"/>
            <a:r>
              <a:rPr lang="en-GB" sz="1600" b="1" dirty="0">
                <a:solidFill>
                  <a:srgbClr val="00B050"/>
                </a:solidFill>
                <a:latin typeface="Arial" panose="020B0604020202020204" pitchFamily="34" charset="0"/>
                <a:cs typeface="Arial" panose="020B0604020202020204" pitchFamily="34" charset="0"/>
              </a:rPr>
              <a:t>Action language</a:t>
            </a:r>
          </a:p>
        </p:txBody>
      </p:sp>
      <p:sp>
        <p:nvSpPr>
          <p:cNvPr id="33" name="TextBox 32">
            <a:extLst>
              <a:ext uri="{FF2B5EF4-FFF2-40B4-BE49-F238E27FC236}">
                <a16:creationId xmlns:a16="http://schemas.microsoft.com/office/drawing/2014/main" id="{13A6A1DC-31D5-4A13-A96A-13C1D21EAD5C}"/>
              </a:ext>
            </a:extLst>
          </p:cNvPr>
          <p:cNvSpPr txBox="1"/>
          <p:nvPr/>
        </p:nvSpPr>
        <p:spPr>
          <a:xfrm>
            <a:off x="214799" y="3549167"/>
            <a:ext cx="1130480" cy="565146"/>
          </a:xfrm>
          <a:prstGeom prst="rect">
            <a:avLst/>
          </a:prstGeom>
          <a:noFill/>
          <a:ln>
            <a:solidFill>
              <a:schemeClr val="bg1">
                <a:lumMod val="50000"/>
              </a:schemeClr>
            </a:solidFill>
            <a:prstDash val="sysDash"/>
          </a:ln>
        </p:spPr>
        <p:txBody>
          <a:bodyPr wrap="square" lIns="36000" tIns="36000" rIns="36000" bIns="36000" rtlCol="0">
            <a:spAutoFit/>
          </a:bodyPr>
          <a:lstStyle/>
          <a:p>
            <a:pPr algn="ctr"/>
            <a:r>
              <a:rPr lang="en-GB" sz="1600" b="1" dirty="0">
                <a:solidFill>
                  <a:srgbClr val="C00000"/>
                </a:solidFill>
                <a:latin typeface="Arial" panose="020B0604020202020204" pitchFamily="34" charset="0"/>
                <a:cs typeface="Arial" panose="020B0604020202020204" pitchFamily="34" charset="0"/>
              </a:rPr>
              <a:t>Change language</a:t>
            </a:r>
          </a:p>
        </p:txBody>
      </p:sp>
      <p:sp>
        <p:nvSpPr>
          <p:cNvPr id="16" name="Footer Placeholder 4">
            <a:extLst>
              <a:ext uri="{FF2B5EF4-FFF2-40B4-BE49-F238E27FC236}">
                <a16:creationId xmlns:a16="http://schemas.microsoft.com/office/drawing/2014/main" id="{809D1600-9C64-4A67-BE7E-C4EACB7567D7}"/>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3377752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91C97-F7D8-4157-B3F2-BFD71981A525}"/>
              </a:ext>
            </a:extLst>
          </p:cNvPr>
          <p:cNvSpPr>
            <a:spLocks noGrp="1"/>
          </p:cNvSpPr>
          <p:nvPr>
            <p:ph type="title"/>
          </p:nvPr>
        </p:nvSpPr>
        <p:spPr/>
        <p:txBody>
          <a:bodyPr/>
          <a:lstStyle/>
          <a:p>
            <a:r>
              <a:rPr lang="en-GB" dirty="0"/>
              <a:t>Simplified, predictable reports</a:t>
            </a:r>
          </a:p>
        </p:txBody>
      </p:sp>
      <p:graphicFrame>
        <p:nvGraphicFramePr>
          <p:cNvPr id="5" name="Content Placeholder 4">
            <a:extLst>
              <a:ext uri="{FF2B5EF4-FFF2-40B4-BE49-F238E27FC236}">
                <a16:creationId xmlns:a16="http://schemas.microsoft.com/office/drawing/2014/main" id="{96DB8A16-57E4-4806-81BE-58B7B7264262}"/>
              </a:ext>
            </a:extLst>
          </p:cNvPr>
          <p:cNvGraphicFramePr>
            <a:graphicFrameLocks noGrp="1"/>
          </p:cNvGraphicFramePr>
          <p:nvPr>
            <p:ph idx="1"/>
            <p:extLst/>
          </p:nvPr>
        </p:nvGraphicFramePr>
        <p:xfrm>
          <a:off x="567192" y="1325562"/>
          <a:ext cx="10862807" cy="4721168"/>
        </p:xfrm>
        <a:graphic>
          <a:graphicData uri="http://schemas.openxmlformats.org/drawingml/2006/table">
            <a:tbl>
              <a:tblPr firstRow="1" bandRow="1">
                <a:tableStyleId>{7DF18680-E054-41AD-8BC1-D1AEF772440D}</a:tableStyleId>
              </a:tblPr>
              <a:tblGrid>
                <a:gridCol w="2130288">
                  <a:extLst>
                    <a:ext uri="{9D8B030D-6E8A-4147-A177-3AD203B41FA5}">
                      <a16:colId xmlns:a16="http://schemas.microsoft.com/office/drawing/2014/main" val="837159997"/>
                    </a:ext>
                  </a:extLst>
                </a:gridCol>
                <a:gridCol w="2118360">
                  <a:extLst>
                    <a:ext uri="{9D8B030D-6E8A-4147-A177-3AD203B41FA5}">
                      <a16:colId xmlns:a16="http://schemas.microsoft.com/office/drawing/2014/main" val="1505955698"/>
                    </a:ext>
                  </a:extLst>
                </a:gridCol>
                <a:gridCol w="6614159">
                  <a:extLst>
                    <a:ext uri="{9D8B030D-6E8A-4147-A177-3AD203B41FA5}">
                      <a16:colId xmlns:a16="http://schemas.microsoft.com/office/drawing/2014/main" val="2801963268"/>
                    </a:ext>
                  </a:extLst>
                </a:gridCol>
              </a:tblGrid>
              <a:tr h="517019">
                <a:tc>
                  <a:txBody>
                    <a:bodyPr/>
                    <a:lstStyle/>
                    <a:p>
                      <a:r>
                        <a:rPr lang="en-GB" sz="2000" dirty="0">
                          <a:latin typeface="Arial" panose="020B0604020202020204" pitchFamily="34" charset="0"/>
                          <a:cs typeface="Arial" panose="020B0604020202020204" pitchFamily="34" charset="0"/>
                        </a:rPr>
                        <a:t>Report type</a:t>
                      </a:r>
                    </a:p>
                  </a:txBody>
                  <a:tcPr marL="72000" marR="72000" marT="72000" marB="72000"/>
                </a:tc>
                <a:tc>
                  <a:txBody>
                    <a:bodyPr/>
                    <a:lstStyle/>
                    <a:p>
                      <a:r>
                        <a:rPr lang="en-GB" sz="2000" dirty="0">
                          <a:latin typeface="Arial" panose="020B0604020202020204" pitchFamily="34" charset="0"/>
                          <a:cs typeface="Arial" panose="020B0604020202020204" pitchFamily="34" charset="0"/>
                        </a:rPr>
                        <a:t>Frequency</a:t>
                      </a:r>
                    </a:p>
                  </a:txBody>
                  <a:tcPr marL="72000" marR="72000" marT="72000" marB="72000" anchor="ctr"/>
                </a:tc>
                <a:tc>
                  <a:txBody>
                    <a:bodyPr/>
                    <a:lstStyle/>
                    <a:p>
                      <a:r>
                        <a:rPr lang="en-GB" sz="2000" dirty="0">
                          <a:latin typeface="Arial" panose="020B0604020202020204" pitchFamily="34" charset="0"/>
                          <a:cs typeface="Arial" panose="020B0604020202020204" pitchFamily="34" charset="0"/>
                        </a:rPr>
                        <a:t>Key features</a:t>
                      </a:r>
                    </a:p>
                  </a:txBody>
                  <a:tcPr marL="72000" marR="72000" marT="72000" marB="72000"/>
                </a:tc>
                <a:extLst>
                  <a:ext uri="{0D108BD9-81ED-4DB2-BD59-A6C34878D82A}">
                    <a16:rowId xmlns:a16="http://schemas.microsoft.com/office/drawing/2014/main" val="1621355161"/>
                  </a:ext>
                </a:extLst>
              </a:tr>
              <a:tr h="169309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2000" b="1" dirty="0">
                          <a:latin typeface="Arial" panose="020B0604020202020204" pitchFamily="34" charset="0"/>
                          <a:cs typeface="Arial" panose="020B0604020202020204" pitchFamily="34" charset="0"/>
                        </a:rPr>
                        <a:t>1. Standard progress report</a:t>
                      </a: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latin typeface="Arial" panose="020B0604020202020204" pitchFamily="34" charset="0"/>
                          <a:cs typeface="Arial" panose="020B0604020202020204" pitchFamily="34" charset="0"/>
                        </a:rPr>
                        <a:t>Quarterly</a:t>
                      </a:r>
                    </a:p>
                  </a:txBody>
                  <a:tcPr marL="72000" marR="72000" marT="72000" marB="72000" anchor="ct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srgbClr val="C00000"/>
                          </a:solidFill>
                          <a:latin typeface="Arial" panose="020B0604020202020204" pitchFamily="34" charset="0"/>
                          <a:cs typeface="Arial" panose="020B0604020202020204" pitchFamily="34" charset="0"/>
                        </a:rPr>
                        <a:t>Data</a:t>
                      </a:r>
                      <a:r>
                        <a:rPr lang="en-GB" sz="2000" dirty="0">
                          <a:latin typeface="Arial" panose="020B0604020202020204" pitchFamily="34" charset="0"/>
                          <a:cs typeface="Arial" panose="020B0604020202020204" pitchFamily="34" charset="0"/>
                        </a:rPr>
                        <a:t> against indicators defined for each PD output in the programme document</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srgbClr val="C00000"/>
                          </a:solidFill>
                          <a:latin typeface="Arial" panose="020B0604020202020204" pitchFamily="34" charset="0"/>
                          <a:cs typeface="Arial" panose="020B0604020202020204" pitchFamily="34" charset="0"/>
                        </a:rPr>
                        <a:t>Rating of PD output </a:t>
                      </a:r>
                      <a:r>
                        <a:rPr lang="en-GB" sz="2000" dirty="0">
                          <a:latin typeface="Arial" panose="020B0604020202020204" pitchFamily="34" charset="0"/>
                          <a:cs typeface="Arial" panose="020B0604020202020204" pitchFamily="34" charset="0"/>
                        </a:rPr>
                        <a:t>progress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srgbClr val="C00000"/>
                          </a:solidFill>
                          <a:latin typeface="Arial" panose="020B0604020202020204" pitchFamily="34" charset="0"/>
                          <a:cs typeface="Arial" panose="020B0604020202020204" pitchFamily="34" charset="0"/>
                        </a:rPr>
                        <a:t>Short narrative </a:t>
                      </a:r>
                      <a:r>
                        <a:rPr lang="en-GB" sz="2000" dirty="0">
                          <a:latin typeface="Arial" panose="020B0604020202020204" pitchFamily="34" charset="0"/>
                          <a:cs typeface="Arial" panose="020B0604020202020204" pitchFamily="34" charset="0"/>
                        </a:rPr>
                        <a:t>assessment on PD output progress; constraints and ways to address them</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Accompanied by financial report using the FACE form</a:t>
                      </a:r>
                    </a:p>
                  </a:txBody>
                  <a:tcPr marL="72000" marR="72000" marT="72000" marB="72000" anchor="ctr"/>
                </a:tc>
                <a:extLst>
                  <a:ext uri="{0D108BD9-81ED-4DB2-BD59-A6C34878D82A}">
                    <a16:rowId xmlns:a16="http://schemas.microsoft.com/office/drawing/2014/main" val="3567285115"/>
                  </a:ext>
                </a:extLst>
              </a:tr>
              <a:tr h="1219279">
                <a:tc>
                  <a:txBody>
                    <a:bodyPr/>
                    <a:lstStyle/>
                    <a:p>
                      <a:pPr marL="0" indent="0">
                        <a:buFont typeface="+mj-lt"/>
                        <a:buNone/>
                      </a:pPr>
                      <a:r>
                        <a:rPr lang="en-GB" sz="2000" b="1" dirty="0">
                          <a:latin typeface="Arial" panose="020B0604020202020204" pitchFamily="34" charset="0"/>
                          <a:cs typeface="Arial" panose="020B0604020202020204" pitchFamily="34" charset="0"/>
                        </a:rPr>
                        <a:t>2. Humanitarian report</a:t>
                      </a: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latin typeface="Arial" panose="020B0604020202020204" pitchFamily="34" charset="0"/>
                          <a:cs typeface="Arial" panose="020B0604020202020204" pitchFamily="34" charset="0"/>
                        </a:rPr>
                        <a:t>Higher frequency (typically monthly)</a:t>
                      </a:r>
                      <a:endParaRPr lang="en-US" sz="2000" b="1" kern="1200" dirty="0">
                        <a:solidFill>
                          <a:srgbClr val="C00000"/>
                        </a:solidFill>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chemeClr val="tx1"/>
                          </a:solidFill>
                          <a:latin typeface="Arial" panose="020B0604020202020204" pitchFamily="34" charset="0"/>
                          <a:ea typeface="+mn-ea"/>
                          <a:cs typeface="Arial" panose="020B0604020202020204" pitchFamily="34" charset="0"/>
                        </a:rPr>
                        <a:t>Used in humanitarian situations to exchange overview of the response, gaps, and take management actions if needed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kern="1200" dirty="0">
                          <a:solidFill>
                            <a:srgbClr val="C00000"/>
                          </a:solidFill>
                          <a:latin typeface="Arial" panose="020B0604020202020204" pitchFamily="34" charset="0"/>
                          <a:ea typeface="+mn-ea"/>
                          <a:cs typeface="Arial" panose="020B0604020202020204" pitchFamily="34" charset="0"/>
                        </a:rPr>
                        <a:t>Data </a:t>
                      </a:r>
                      <a:r>
                        <a:rPr lang="en-GB" sz="2000" dirty="0">
                          <a:latin typeface="Arial" panose="020B0604020202020204" pitchFamily="34" charset="0"/>
                          <a:cs typeface="Arial" panose="020B0604020202020204" pitchFamily="34" charset="0"/>
                        </a:rPr>
                        <a:t>against indicators </a:t>
                      </a:r>
                      <a:r>
                        <a:rPr lang="en-US" sz="2000" b="1" kern="1200" dirty="0">
                          <a:solidFill>
                            <a:srgbClr val="C00000"/>
                          </a:solidFill>
                          <a:latin typeface="Arial" panose="020B0604020202020204" pitchFamily="34" charset="0"/>
                          <a:ea typeface="+mn-ea"/>
                          <a:cs typeface="Arial" panose="020B0604020202020204" pitchFamily="34" charset="0"/>
                        </a:rPr>
                        <a:t> </a:t>
                      </a:r>
                    </a:p>
                  </a:txBody>
                  <a:tcPr marL="72000" marR="72000" marT="72000" marB="72000" anchor="ctr"/>
                </a:tc>
                <a:extLst>
                  <a:ext uri="{0D108BD9-81ED-4DB2-BD59-A6C34878D82A}">
                    <a16:rowId xmlns:a16="http://schemas.microsoft.com/office/drawing/2014/main" val="165516915"/>
                  </a:ext>
                </a:extLst>
              </a:tr>
              <a:tr h="868149">
                <a:tc>
                  <a:txBody>
                    <a:bodyPr/>
                    <a:lstStyle/>
                    <a:p>
                      <a:pPr marL="0" indent="0">
                        <a:buFont typeface="+mj-lt"/>
                        <a:buNone/>
                      </a:pPr>
                      <a:r>
                        <a:rPr lang="en-GB" sz="2000" b="1" dirty="0">
                          <a:latin typeface="Arial" panose="020B0604020202020204" pitchFamily="34" charset="0"/>
                          <a:cs typeface="Arial" panose="020B0604020202020204" pitchFamily="34" charset="0"/>
                        </a:rPr>
                        <a:t>3. Special report</a:t>
                      </a:r>
                    </a:p>
                  </a:txBody>
                  <a:tcPr marL="72000" marR="72000" marT="72000" marB="7200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latin typeface="Arial" panose="020B0604020202020204" pitchFamily="34" charset="0"/>
                          <a:cs typeface="Arial" panose="020B0604020202020204" pitchFamily="34" charset="0"/>
                        </a:rPr>
                        <a:t>Ad hoc</a:t>
                      </a:r>
                      <a:endParaRPr lang="en-GB" sz="2000" b="1" kern="1200" dirty="0">
                        <a:solidFill>
                          <a:srgbClr val="C00000"/>
                        </a:solidFill>
                        <a:latin typeface="Arial" panose="020B0604020202020204" pitchFamily="34" charset="0"/>
                        <a:ea typeface="+mn-ea"/>
                        <a:cs typeface="Arial" panose="020B0604020202020204" pitchFamily="34" charset="0"/>
                      </a:endParaRPr>
                    </a:p>
                  </a:txBody>
                  <a:tcPr marL="72000" marR="72000" marT="72000" marB="72000" anchor="ct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1" dirty="0">
                          <a:solidFill>
                            <a:srgbClr val="C00000"/>
                          </a:solidFill>
                          <a:latin typeface="Arial" panose="020B0604020202020204" pitchFamily="34" charset="0"/>
                          <a:cs typeface="Arial" panose="020B0604020202020204" pitchFamily="34" charset="0"/>
                        </a:rPr>
                        <a:t>Context specific</a:t>
                      </a:r>
                      <a:r>
                        <a:rPr lang="en-GB" sz="2000" dirty="0">
                          <a:latin typeface="Arial" panose="020B0604020202020204" pitchFamily="34" charset="0"/>
                          <a:cs typeface="Arial" panose="020B0604020202020204" pitchFamily="34" charset="0"/>
                        </a:rPr>
                        <a:t>, depending on agreement between UNICEF and the CSO, to address specific requirements</a:t>
                      </a:r>
                      <a:endParaRPr lang="en-GB" sz="2000" b="1" kern="1200" dirty="0">
                        <a:solidFill>
                          <a:srgbClr val="C00000"/>
                        </a:solidFill>
                        <a:latin typeface="Arial" panose="020B0604020202020204" pitchFamily="34" charset="0"/>
                        <a:ea typeface="+mn-ea"/>
                        <a:cs typeface="Arial" panose="020B0604020202020204" pitchFamily="34" charset="0"/>
                      </a:endParaRPr>
                    </a:p>
                  </a:txBody>
                  <a:tcPr marL="72000" marR="72000" marT="72000" marB="72000" anchor="ctr"/>
                </a:tc>
                <a:extLst>
                  <a:ext uri="{0D108BD9-81ED-4DB2-BD59-A6C34878D82A}">
                    <a16:rowId xmlns:a16="http://schemas.microsoft.com/office/drawing/2014/main" val="1828406627"/>
                  </a:ext>
                </a:extLst>
              </a:tr>
            </a:tbl>
          </a:graphicData>
        </a:graphic>
      </p:graphicFrame>
      <p:sp>
        <p:nvSpPr>
          <p:cNvPr id="4" name="Slide Number Placeholder 3">
            <a:extLst>
              <a:ext uri="{FF2B5EF4-FFF2-40B4-BE49-F238E27FC236}">
                <a16:creationId xmlns:a16="http://schemas.microsoft.com/office/drawing/2014/main" id="{EEC71327-0174-4EBA-A74B-93691C8644D1}"/>
              </a:ext>
            </a:extLst>
          </p:cNvPr>
          <p:cNvSpPr>
            <a:spLocks noGrp="1"/>
          </p:cNvSpPr>
          <p:nvPr>
            <p:ph type="sldNum" sz="quarter" idx="12"/>
          </p:nvPr>
        </p:nvSpPr>
        <p:spPr/>
        <p:txBody>
          <a:bodyPr/>
          <a:lstStyle/>
          <a:p>
            <a:fld id="{9F487915-AC20-4558-82F6-6FF5BD9F273B}" type="slidenum">
              <a:rPr lang="en-US" smtClean="0"/>
              <a:pPr/>
              <a:t>35</a:t>
            </a:fld>
            <a:endParaRPr lang="en-US" dirty="0"/>
          </a:p>
        </p:txBody>
      </p:sp>
      <p:sp>
        <p:nvSpPr>
          <p:cNvPr id="6" name="Footer Placeholder 4">
            <a:extLst>
              <a:ext uri="{FF2B5EF4-FFF2-40B4-BE49-F238E27FC236}">
                <a16:creationId xmlns:a16="http://schemas.microsoft.com/office/drawing/2014/main" id="{CC95C700-9EF3-4223-860C-FE94D512218E}"/>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629797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A2E0-41DE-4198-A61A-484AF1B1C132}"/>
              </a:ext>
            </a:extLst>
          </p:cNvPr>
          <p:cNvSpPr>
            <a:spLocks noGrp="1"/>
          </p:cNvSpPr>
          <p:nvPr>
            <p:ph type="title"/>
          </p:nvPr>
        </p:nvSpPr>
        <p:spPr/>
        <p:txBody>
          <a:bodyPr/>
          <a:lstStyle/>
          <a:p>
            <a:r>
              <a:rPr lang="en-GB" dirty="0"/>
              <a:t>Quarterly progress report</a:t>
            </a:r>
          </a:p>
        </p:txBody>
      </p:sp>
      <p:sp>
        <p:nvSpPr>
          <p:cNvPr id="4" name="Slide Number Placeholder 3">
            <a:extLst>
              <a:ext uri="{FF2B5EF4-FFF2-40B4-BE49-F238E27FC236}">
                <a16:creationId xmlns:a16="http://schemas.microsoft.com/office/drawing/2014/main" id="{A0CC3274-0555-4786-958D-9578ACDCF3F0}"/>
              </a:ext>
            </a:extLst>
          </p:cNvPr>
          <p:cNvSpPr>
            <a:spLocks noGrp="1"/>
          </p:cNvSpPr>
          <p:nvPr>
            <p:ph type="sldNum" sz="quarter" idx="12"/>
          </p:nvPr>
        </p:nvSpPr>
        <p:spPr/>
        <p:txBody>
          <a:bodyPr/>
          <a:lstStyle/>
          <a:p>
            <a:fld id="{9F487915-AC20-4558-82F6-6FF5BD9F273B}" type="slidenum">
              <a:rPr lang="en-US" smtClean="0"/>
              <a:pPr/>
              <a:t>36</a:t>
            </a:fld>
            <a:endParaRPr lang="en-US" dirty="0"/>
          </a:p>
        </p:txBody>
      </p:sp>
      <p:graphicFrame>
        <p:nvGraphicFramePr>
          <p:cNvPr id="26" name="Table 25">
            <a:extLst>
              <a:ext uri="{FF2B5EF4-FFF2-40B4-BE49-F238E27FC236}">
                <a16:creationId xmlns:a16="http://schemas.microsoft.com/office/drawing/2014/main" id="{C436EA67-B4CC-41B7-8EF4-AC95A09152F9}"/>
              </a:ext>
            </a:extLst>
          </p:cNvPr>
          <p:cNvGraphicFramePr>
            <a:graphicFrameLocks noGrp="1"/>
          </p:cNvGraphicFramePr>
          <p:nvPr>
            <p:extLst/>
          </p:nvPr>
        </p:nvGraphicFramePr>
        <p:xfrm>
          <a:off x="454481" y="1325246"/>
          <a:ext cx="11204118" cy="3400396"/>
        </p:xfrm>
        <a:graphic>
          <a:graphicData uri="http://schemas.openxmlformats.org/drawingml/2006/table">
            <a:tbl>
              <a:tblPr firstRow="1" firstCol="1" bandRow="1">
                <a:tableStyleId>{5C22544A-7EE6-4342-B048-85BDC9FD1C3A}</a:tableStyleId>
              </a:tblPr>
              <a:tblGrid>
                <a:gridCol w="1767898">
                  <a:extLst>
                    <a:ext uri="{9D8B030D-6E8A-4147-A177-3AD203B41FA5}">
                      <a16:colId xmlns:a16="http://schemas.microsoft.com/office/drawing/2014/main" val="2542994763"/>
                    </a:ext>
                  </a:extLst>
                </a:gridCol>
                <a:gridCol w="1732367">
                  <a:extLst>
                    <a:ext uri="{9D8B030D-6E8A-4147-A177-3AD203B41FA5}">
                      <a16:colId xmlns:a16="http://schemas.microsoft.com/office/drawing/2014/main" val="205146897"/>
                    </a:ext>
                  </a:extLst>
                </a:gridCol>
                <a:gridCol w="964874">
                  <a:extLst>
                    <a:ext uri="{9D8B030D-6E8A-4147-A177-3AD203B41FA5}">
                      <a16:colId xmlns:a16="http://schemas.microsoft.com/office/drawing/2014/main" val="1205655919"/>
                    </a:ext>
                  </a:extLst>
                </a:gridCol>
                <a:gridCol w="1477042">
                  <a:extLst>
                    <a:ext uri="{9D8B030D-6E8A-4147-A177-3AD203B41FA5}">
                      <a16:colId xmlns:a16="http://schemas.microsoft.com/office/drawing/2014/main" val="3324887038"/>
                    </a:ext>
                  </a:extLst>
                </a:gridCol>
                <a:gridCol w="1291853">
                  <a:extLst>
                    <a:ext uri="{9D8B030D-6E8A-4147-A177-3AD203B41FA5}">
                      <a16:colId xmlns:a16="http://schemas.microsoft.com/office/drawing/2014/main" val="1205120388"/>
                    </a:ext>
                  </a:extLst>
                </a:gridCol>
                <a:gridCol w="1528167">
                  <a:extLst>
                    <a:ext uri="{9D8B030D-6E8A-4147-A177-3AD203B41FA5}">
                      <a16:colId xmlns:a16="http://schemas.microsoft.com/office/drawing/2014/main" val="2201051069"/>
                    </a:ext>
                  </a:extLst>
                </a:gridCol>
                <a:gridCol w="2441917">
                  <a:extLst>
                    <a:ext uri="{9D8B030D-6E8A-4147-A177-3AD203B41FA5}">
                      <a16:colId xmlns:a16="http://schemas.microsoft.com/office/drawing/2014/main" val="1121084086"/>
                    </a:ext>
                  </a:extLst>
                </a:gridCol>
              </a:tblGrid>
              <a:tr h="295958">
                <a:tc>
                  <a:txBody>
                    <a:bodyPr/>
                    <a:lstStyle/>
                    <a:p>
                      <a:pPr algn="l">
                        <a:spcAft>
                          <a:spcPts val="0"/>
                        </a:spcAft>
                      </a:pPr>
                      <a:r>
                        <a:rPr lang="en-GB" sz="1600" dirty="0">
                          <a:effectLst/>
                          <a:latin typeface="Arial" panose="020B0604020202020204" pitchFamily="34" charset="0"/>
                          <a:cs typeface="Arial" panose="020B0604020202020204" pitchFamily="34" charset="0"/>
                        </a:rPr>
                        <a:t>Programme Outputs*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algn="l">
                        <a:spcAft>
                          <a:spcPts val="0"/>
                        </a:spcAft>
                      </a:pPr>
                      <a:r>
                        <a:rPr lang="en-GB" sz="1600" dirty="0">
                          <a:effectLst/>
                          <a:latin typeface="Arial" panose="020B0604020202020204" pitchFamily="34" charset="0"/>
                          <a:cs typeface="Arial" panose="020B0604020202020204" pitchFamily="34" charset="0"/>
                        </a:rPr>
                        <a:t>Performance indicator*</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algn="l">
                        <a:spcAft>
                          <a:spcPts val="0"/>
                        </a:spcAft>
                      </a:pPr>
                      <a:r>
                        <a:rPr lang="en-GB" sz="1600" dirty="0">
                          <a:solidFill>
                            <a:schemeClr val="bg1"/>
                          </a:solidFill>
                          <a:effectLst/>
                          <a:latin typeface="Arial" panose="020B0604020202020204" pitchFamily="34" charset="0"/>
                          <a:cs typeface="Arial" panose="020B0604020202020204" pitchFamily="34" charset="0"/>
                        </a:rPr>
                        <a:t>Targets</a:t>
                      </a:r>
                      <a:r>
                        <a:rPr lang="en-GB" sz="1600" dirty="0">
                          <a:solidFill>
                            <a:srgbClr val="FFFF00"/>
                          </a:solidFill>
                          <a:effectLst/>
                          <a:latin typeface="Arial" panose="020B0604020202020204" pitchFamily="34" charset="0"/>
                          <a:cs typeface="Arial" panose="020B0604020202020204" pitchFamily="34" charset="0"/>
                        </a:rPr>
                        <a:t>*</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Achievement in reporting period**</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Cumulative progress to date**</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Overall Status (select)</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Narrative assessment/ summary of progress**</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extLst>
                  <a:ext uri="{0D108BD9-81ED-4DB2-BD59-A6C34878D82A}">
                    <a16:rowId xmlns:a16="http://schemas.microsoft.com/office/drawing/2014/main" val="2969019540"/>
                  </a:ext>
                </a:extLst>
              </a:tr>
              <a:tr h="336998">
                <a:tc rowSpan="3">
                  <a:txBody>
                    <a:bodyPr/>
                    <a:lstStyle/>
                    <a:p>
                      <a:pPr algn="l">
                        <a:spcAft>
                          <a:spcPts val="0"/>
                        </a:spcAft>
                      </a:pPr>
                      <a:r>
                        <a:rPr lang="en-GB" sz="1600" dirty="0" err="1">
                          <a:effectLst/>
                          <a:latin typeface="Arial" panose="020B0604020202020204" pitchFamily="34" charset="0"/>
                          <a:cs typeface="Arial" panose="020B0604020202020204" pitchFamily="34" charset="0"/>
                        </a:rPr>
                        <a:t>Progr</a:t>
                      </a:r>
                      <a:r>
                        <a:rPr lang="en-GB" sz="1600" dirty="0">
                          <a:effectLst/>
                          <a:latin typeface="Arial" panose="020B0604020202020204" pitchFamily="34" charset="0"/>
                          <a:cs typeface="Arial" panose="020B0604020202020204" pitchFamily="34" charset="0"/>
                        </a:rPr>
                        <a:t>. Output 1</a:t>
                      </a:r>
                    </a:p>
                  </a:txBody>
                  <a:tcPr marL="36000" marR="36000" marT="36000" marB="36000"/>
                </a:tc>
                <a:tc>
                  <a:txBody>
                    <a:bodyPr/>
                    <a:lstStyle/>
                    <a:p>
                      <a:pPr algn="l">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rowSpan="3">
                  <a:txBody>
                    <a:bodyPr/>
                    <a:lstStyle/>
                    <a:p>
                      <a:pPr algn="l">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rowSpan="3">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2893018349"/>
                  </a:ext>
                </a:extLst>
              </a:tr>
              <a:tr h="336998">
                <a:tc vMerge="1">
                  <a:txBody>
                    <a:bodyPr/>
                    <a:lstStyle/>
                    <a:p>
                      <a:endParaRPr lang="en-GB"/>
                    </a:p>
                  </a:txBody>
                  <a:tcPr/>
                </a:tc>
                <a:tc>
                  <a:txBody>
                    <a:bodyPr/>
                    <a:lstStyle/>
                    <a:p>
                      <a:pPr algn="l">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97802455"/>
                  </a:ext>
                </a:extLst>
              </a:tr>
              <a:tr h="258540">
                <a:tc vMerge="1">
                  <a:txBody>
                    <a:bodyPr/>
                    <a:lstStyle/>
                    <a:p>
                      <a:endParaRPr lang="en-GB"/>
                    </a:p>
                  </a:txBody>
                  <a:tcPr/>
                </a:tc>
                <a:tc>
                  <a:txBody>
                    <a:bodyPr/>
                    <a:lstStyle/>
                    <a:p>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71698651"/>
                  </a:ext>
                </a:extLst>
              </a:tr>
              <a:tr h="385771">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Challenges / bottlenecks faced in the reporting period</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solidFill>
                      <a:schemeClr val="accent1">
                        <a:lumMod val="75000"/>
                      </a:schemeClr>
                    </a:solidFill>
                  </a:tcPr>
                </a:tc>
                <a:tc gridSpan="6">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129515"/>
                  </a:ext>
                </a:extLst>
              </a:tr>
              <a:tr h="206145">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Proposed way forward</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solidFill>
                      <a:schemeClr val="accent1">
                        <a:lumMod val="75000"/>
                      </a:schemeClr>
                    </a:solidFill>
                  </a:tcPr>
                </a:tc>
                <a:tc gridSpan="6">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0150466"/>
                  </a:ext>
                </a:extLst>
              </a:tr>
            </a:tbl>
          </a:graphicData>
        </a:graphic>
      </p:graphicFrame>
      <p:sp>
        <p:nvSpPr>
          <p:cNvPr id="36" name="Rounded Rectangle 7">
            <a:extLst>
              <a:ext uri="{FF2B5EF4-FFF2-40B4-BE49-F238E27FC236}">
                <a16:creationId xmlns:a16="http://schemas.microsoft.com/office/drawing/2014/main" id="{A0353BB0-6A0A-46DC-8196-D8BA46D5DEE7}"/>
              </a:ext>
            </a:extLst>
          </p:cNvPr>
          <p:cNvSpPr/>
          <p:nvPr/>
        </p:nvSpPr>
        <p:spPr>
          <a:xfrm>
            <a:off x="5350490" y="4344757"/>
            <a:ext cx="5817711" cy="1276843"/>
          </a:xfrm>
          <a:prstGeom prst="rect">
            <a:avLst/>
          </a:prstGeom>
          <a:solidFill>
            <a:schemeClr val="bg1">
              <a:lumMod val="95000"/>
            </a:schemeClr>
          </a:solidFill>
          <a:ln>
            <a:solidFill>
              <a:srgbClr val="C00000"/>
            </a:solidFill>
            <a:prstDash val="lgDash"/>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600" dirty="0">
                <a:latin typeface="Arial" panose="020B0604020202020204" pitchFamily="34" charset="0"/>
                <a:cs typeface="Arial" panose="020B0604020202020204" pitchFamily="34" charset="0"/>
              </a:rPr>
              <a:t>PD indicators:</a:t>
            </a:r>
          </a:p>
          <a:p>
            <a:r>
              <a:rPr lang="en-GB" sz="1600" dirty="0">
                <a:latin typeface="Arial" panose="020B0604020202020204" pitchFamily="34" charset="0"/>
                <a:cs typeface="Arial" panose="020B0604020202020204" pitchFamily="34" charset="0"/>
              </a:rPr>
              <a:t>- # health workers skilled to deliver the complete NBC package</a:t>
            </a:r>
          </a:p>
          <a:p>
            <a:r>
              <a:rPr lang="en-GB" sz="1600" dirty="0">
                <a:latin typeface="Arial" panose="020B0604020202020204" pitchFamily="34" charset="0"/>
                <a:cs typeface="Arial" panose="020B0604020202020204" pitchFamily="34" charset="0"/>
              </a:rPr>
              <a:t>- # facilities with equipment in line with national standards</a:t>
            </a:r>
          </a:p>
          <a:p>
            <a:r>
              <a:rPr lang="en-GB" sz="1600" dirty="0">
                <a:latin typeface="Arial" panose="020B0604020202020204" pitchFamily="34" charset="0"/>
                <a:cs typeface="Arial" panose="020B0604020202020204" pitchFamily="34" charset="0"/>
              </a:rPr>
              <a:t>- # community health workers certified</a:t>
            </a:r>
          </a:p>
        </p:txBody>
      </p:sp>
      <p:sp>
        <p:nvSpPr>
          <p:cNvPr id="34" name="Rounded Rectangle 20">
            <a:extLst>
              <a:ext uri="{FF2B5EF4-FFF2-40B4-BE49-F238E27FC236}">
                <a16:creationId xmlns:a16="http://schemas.microsoft.com/office/drawing/2014/main" id="{5A549B7E-352F-4481-AD30-089D57E27BE2}"/>
              </a:ext>
            </a:extLst>
          </p:cNvPr>
          <p:cNvSpPr/>
          <p:nvPr/>
        </p:nvSpPr>
        <p:spPr>
          <a:xfrm>
            <a:off x="4012940" y="5262069"/>
            <a:ext cx="3721439" cy="1276843"/>
          </a:xfrm>
          <a:prstGeom prst="roundRect">
            <a:avLst/>
          </a:prstGeom>
          <a:solidFill>
            <a:schemeClr val="bg1">
              <a:lumMod val="9500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rgbClr val="C00000"/>
                </a:solidFill>
                <a:latin typeface="Arial" panose="020B0604020202020204" pitchFamily="34" charset="0"/>
                <a:cs typeface="Arial" panose="020B0604020202020204" pitchFamily="34" charset="0"/>
              </a:rPr>
              <a:t>PD output  1.1</a:t>
            </a:r>
          </a:p>
          <a:p>
            <a:pPr algn="ctr"/>
            <a:r>
              <a:rPr lang="en-GB" sz="1600" dirty="0">
                <a:solidFill>
                  <a:schemeClr val="tx1"/>
                </a:solidFill>
                <a:latin typeface="Arial" panose="020B0604020202020204" pitchFamily="34" charset="0"/>
                <a:cs typeface="Arial" panose="020B0604020202020204" pitchFamily="34" charset="0"/>
              </a:rPr>
              <a:t>10 health centres and 20 outposts have adequate capacities to deliver quality new born care according to national standards</a:t>
            </a:r>
          </a:p>
        </p:txBody>
      </p:sp>
      <p:cxnSp>
        <p:nvCxnSpPr>
          <p:cNvPr id="37" name="Straight Arrow Connector 36">
            <a:extLst>
              <a:ext uri="{FF2B5EF4-FFF2-40B4-BE49-F238E27FC236}">
                <a16:creationId xmlns:a16="http://schemas.microsoft.com/office/drawing/2014/main" id="{62E41A5B-CEC9-4F27-B460-1DAAB23D4241}"/>
              </a:ext>
            </a:extLst>
          </p:cNvPr>
          <p:cNvCxnSpPr>
            <a:cxnSpLocks/>
          </p:cNvCxnSpPr>
          <p:nvPr/>
        </p:nvCxnSpPr>
        <p:spPr>
          <a:xfrm flipH="1" flipV="1">
            <a:off x="1826081" y="2898747"/>
            <a:ext cx="2186860" cy="3001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FD2148-30F6-4609-9570-257C9AB0B2F5}"/>
              </a:ext>
            </a:extLst>
          </p:cNvPr>
          <p:cNvCxnSpPr>
            <a:cxnSpLocks/>
          </p:cNvCxnSpPr>
          <p:nvPr/>
        </p:nvCxnSpPr>
        <p:spPr>
          <a:xfrm flipH="1" flipV="1">
            <a:off x="3480103" y="2758440"/>
            <a:ext cx="1826769" cy="21736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F438295-16E7-4452-A9A3-A68439DEE11C}"/>
              </a:ext>
            </a:extLst>
          </p:cNvPr>
          <p:cNvSpPr/>
          <p:nvPr/>
        </p:nvSpPr>
        <p:spPr>
          <a:xfrm>
            <a:off x="5252171" y="2221013"/>
            <a:ext cx="2246224" cy="87495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1. Progress data</a:t>
            </a:r>
          </a:p>
        </p:txBody>
      </p:sp>
      <p:sp>
        <p:nvSpPr>
          <p:cNvPr id="12" name="Oval 11">
            <a:extLst>
              <a:ext uri="{FF2B5EF4-FFF2-40B4-BE49-F238E27FC236}">
                <a16:creationId xmlns:a16="http://schemas.microsoft.com/office/drawing/2014/main" id="{7C9521DA-3FC0-44DC-9597-1945ECB03A96}"/>
              </a:ext>
            </a:extLst>
          </p:cNvPr>
          <p:cNvSpPr/>
          <p:nvPr/>
        </p:nvSpPr>
        <p:spPr>
          <a:xfrm>
            <a:off x="9372727" y="2209800"/>
            <a:ext cx="2246224" cy="87495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3. Short narrative</a:t>
            </a:r>
          </a:p>
        </p:txBody>
      </p:sp>
      <p:sp>
        <p:nvSpPr>
          <p:cNvPr id="17" name="Oval 16">
            <a:extLst>
              <a:ext uri="{FF2B5EF4-FFF2-40B4-BE49-F238E27FC236}">
                <a16:creationId xmlns:a16="http://schemas.microsoft.com/office/drawing/2014/main" id="{3F599D71-23E1-43E1-A2EA-5064A6F5B594}"/>
              </a:ext>
            </a:extLst>
          </p:cNvPr>
          <p:cNvSpPr/>
          <p:nvPr/>
        </p:nvSpPr>
        <p:spPr>
          <a:xfrm>
            <a:off x="3104266" y="3635709"/>
            <a:ext cx="2246224" cy="87495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Short narrative</a:t>
            </a:r>
          </a:p>
        </p:txBody>
      </p:sp>
      <p:sp>
        <p:nvSpPr>
          <p:cNvPr id="18" name="Oval 17">
            <a:extLst>
              <a:ext uri="{FF2B5EF4-FFF2-40B4-BE49-F238E27FC236}">
                <a16:creationId xmlns:a16="http://schemas.microsoft.com/office/drawing/2014/main" id="{661A0913-1EFC-4750-A05E-E7E077BD96A1}"/>
              </a:ext>
            </a:extLst>
          </p:cNvPr>
          <p:cNvSpPr/>
          <p:nvPr/>
        </p:nvSpPr>
        <p:spPr>
          <a:xfrm>
            <a:off x="7848480" y="2347607"/>
            <a:ext cx="1268511" cy="599342"/>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2. Rating</a:t>
            </a:r>
          </a:p>
        </p:txBody>
      </p:sp>
      <p:sp>
        <p:nvSpPr>
          <p:cNvPr id="13" name="Footer Placeholder 4">
            <a:extLst>
              <a:ext uri="{FF2B5EF4-FFF2-40B4-BE49-F238E27FC236}">
                <a16:creationId xmlns:a16="http://schemas.microsoft.com/office/drawing/2014/main" id="{B7D6BD01-CFFD-47C0-B120-59EFC5012062}"/>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185603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A2E0-41DE-4198-A61A-484AF1B1C132}"/>
              </a:ext>
            </a:extLst>
          </p:cNvPr>
          <p:cNvSpPr>
            <a:spLocks noGrp="1"/>
          </p:cNvSpPr>
          <p:nvPr>
            <p:ph type="title"/>
          </p:nvPr>
        </p:nvSpPr>
        <p:spPr/>
        <p:txBody>
          <a:bodyPr/>
          <a:lstStyle/>
          <a:p>
            <a:r>
              <a:rPr lang="en-GB" dirty="0"/>
              <a:t>Humanitarian report</a:t>
            </a:r>
          </a:p>
        </p:txBody>
      </p:sp>
      <p:sp>
        <p:nvSpPr>
          <p:cNvPr id="4" name="Slide Number Placeholder 3">
            <a:extLst>
              <a:ext uri="{FF2B5EF4-FFF2-40B4-BE49-F238E27FC236}">
                <a16:creationId xmlns:a16="http://schemas.microsoft.com/office/drawing/2014/main" id="{A0CC3274-0555-4786-958D-9578ACDCF3F0}"/>
              </a:ext>
            </a:extLst>
          </p:cNvPr>
          <p:cNvSpPr>
            <a:spLocks noGrp="1"/>
          </p:cNvSpPr>
          <p:nvPr>
            <p:ph type="sldNum" sz="quarter" idx="12"/>
          </p:nvPr>
        </p:nvSpPr>
        <p:spPr/>
        <p:txBody>
          <a:bodyPr/>
          <a:lstStyle/>
          <a:p>
            <a:fld id="{9F487915-AC20-4558-82F6-6FF5BD9F273B}" type="slidenum">
              <a:rPr lang="en-US" smtClean="0"/>
              <a:pPr/>
              <a:t>37</a:t>
            </a:fld>
            <a:endParaRPr lang="en-US" dirty="0"/>
          </a:p>
        </p:txBody>
      </p:sp>
      <p:graphicFrame>
        <p:nvGraphicFramePr>
          <p:cNvPr id="26" name="Table 25">
            <a:extLst>
              <a:ext uri="{FF2B5EF4-FFF2-40B4-BE49-F238E27FC236}">
                <a16:creationId xmlns:a16="http://schemas.microsoft.com/office/drawing/2014/main" id="{C436EA67-B4CC-41B7-8EF4-AC95A09152F9}"/>
              </a:ext>
            </a:extLst>
          </p:cNvPr>
          <p:cNvGraphicFramePr>
            <a:graphicFrameLocks noGrp="1"/>
          </p:cNvGraphicFramePr>
          <p:nvPr>
            <p:extLst/>
          </p:nvPr>
        </p:nvGraphicFramePr>
        <p:xfrm>
          <a:off x="454481" y="1325246"/>
          <a:ext cx="7234034" cy="1793356"/>
        </p:xfrm>
        <a:graphic>
          <a:graphicData uri="http://schemas.openxmlformats.org/drawingml/2006/table">
            <a:tbl>
              <a:tblPr firstRow="1" firstCol="1" bandRow="1">
                <a:tableStyleId>{5C22544A-7EE6-4342-B048-85BDC9FD1C3A}</a:tableStyleId>
              </a:tblPr>
              <a:tblGrid>
                <a:gridCol w="1767898">
                  <a:extLst>
                    <a:ext uri="{9D8B030D-6E8A-4147-A177-3AD203B41FA5}">
                      <a16:colId xmlns:a16="http://schemas.microsoft.com/office/drawing/2014/main" val="2542994763"/>
                    </a:ext>
                  </a:extLst>
                </a:gridCol>
                <a:gridCol w="1732367">
                  <a:extLst>
                    <a:ext uri="{9D8B030D-6E8A-4147-A177-3AD203B41FA5}">
                      <a16:colId xmlns:a16="http://schemas.microsoft.com/office/drawing/2014/main" val="205146897"/>
                    </a:ext>
                  </a:extLst>
                </a:gridCol>
                <a:gridCol w="964874">
                  <a:extLst>
                    <a:ext uri="{9D8B030D-6E8A-4147-A177-3AD203B41FA5}">
                      <a16:colId xmlns:a16="http://schemas.microsoft.com/office/drawing/2014/main" val="1205655919"/>
                    </a:ext>
                  </a:extLst>
                </a:gridCol>
                <a:gridCol w="1477042">
                  <a:extLst>
                    <a:ext uri="{9D8B030D-6E8A-4147-A177-3AD203B41FA5}">
                      <a16:colId xmlns:a16="http://schemas.microsoft.com/office/drawing/2014/main" val="3324887038"/>
                    </a:ext>
                  </a:extLst>
                </a:gridCol>
                <a:gridCol w="1291853">
                  <a:extLst>
                    <a:ext uri="{9D8B030D-6E8A-4147-A177-3AD203B41FA5}">
                      <a16:colId xmlns:a16="http://schemas.microsoft.com/office/drawing/2014/main" val="1205120388"/>
                    </a:ext>
                  </a:extLst>
                </a:gridCol>
              </a:tblGrid>
              <a:tr h="295958">
                <a:tc>
                  <a:txBody>
                    <a:bodyPr/>
                    <a:lstStyle/>
                    <a:p>
                      <a:pPr algn="l">
                        <a:spcAft>
                          <a:spcPts val="0"/>
                        </a:spcAft>
                      </a:pPr>
                      <a:r>
                        <a:rPr lang="en-GB" sz="1600" dirty="0">
                          <a:effectLst/>
                          <a:latin typeface="Arial" panose="020B0604020202020204" pitchFamily="34" charset="0"/>
                          <a:cs typeface="Arial" panose="020B0604020202020204" pitchFamily="34" charset="0"/>
                        </a:rPr>
                        <a:t>Programme Outputs*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algn="l">
                        <a:spcAft>
                          <a:spcPts val="0"/>
                        </a:spcAft>
                      </a:pPr>
                      <a:r>
                        <a:rPr lang="en-GB" sz="1600" dirty="0">
                          <a:effectLst/>
                          <a:latin typeface="Arial" panose="020B0604020202020204" pitchFamily="34" charset="0"/>
                          <a:cs typeface="Arial" panose="020B0604020202020204" pitchFamily="34" charset="0"/>
                        </a:rPr>
                        <a:t>Performance indicator*</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tc>
                <a:tc>
                  <a:txBody>
                    <a:bodyPr/>
                    <a:lstStyle/>
                    <a:p>
                      <a:pPr algn="l">
                        <a:spcAft>
                          <a:spcPts val="0"/>
                        </a:spcAft>
                      </a:pPr>
                      <a:r>
                        <a:rPr lang="en-GB" sz="1600" dirty="0">
                          <a:solidFill>
                            <a:schemeClr val="bg1"/>
                          </a:solidFill>
                          <a:effectLst/>
                          <a:latin typeface="Arial" panose="020B0604020202020204" pitchFamily="34" charset="0"/>
                          <a:cs typeface="Arial" panose="020B0604020202020204" pitchFamily="34" charset="0"/>
                        </a:rPr>
                        <a:t>Targets</a:t>
                      </a:r>
                      <a:r>
                        <a:rPr lang="en-GB" sz="1600" dirty="0">
                          <a:solidFill>
                            <a:srgbClr val="FFFF00"/>
                          </a:solidFill>
                          <a:effectLst/>
                          <a:latin typeface="Arial" panose="020B0604020202020204" pitchFamily="34" charset="0"/>
                          <a:cs typeface="Arial" panose="020B0604020202020204" pitchFamily="34" charset="0"/>
                        </a:rPr>
                        <a:t>*</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Achievement in reporting period**</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tc>
                  <a:txBody>
                    <a:bodyPr/>
                    <a:lstStyle/>
                    <a:p>
                      <a:pPr algn="l">
                        <a:spcAft>
                          <a:spcPts val="0"/>
                        </a:spcAft>
                      </a:pPr>
                      <a:r>
                        <a:rPr lang="en-GB" sz="1600" dirty="0">
                          <a:solidFill>
                            <a:srgbClr val="FFFF00"/>
                          </a:solidFill>
                          <a:effectLst/>
                          <a:latin typeface="Arial" panose="020B0604020202020204" pitchFamily="34" charset="0"/>
                          <a:cs typeface="Arial" panose="020B0604020202020204" pitchFamily="34" charset="0"/>
                        </a:rPr>
                        <a:t>Cumulative progress to date**</a:t>
                      </a:r>
                      <a:endParaRPr lang="en-GB" sz="16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nchor="ctr">
                    <a:solidFill>
                      <a:schemeClr val="accent1">
                        <a:lumMod val="75000"/>
                      </a:schemeClr>
                    </a:solidFill>
                  </a:tcPr>
                </a:tc>
                <a:extLst>
                  <a:ext uri="{0D108BD9-81ED-4DB2-BD59-A6C34878D82A}">
                    <a16:rowId xmlns:a16="http://schemas.microsoft.com/office/drawing/2014/main" val="2969019540"/>
                  </a:ext>
                </a:extLst>
              </a:tr>
              <a:tr h="336998">
                <a:tc rowSpan="3">
                  <a:txBody>
                    <a:bodyPr/>
                    <a:lstStyle/>
                    <a:p>
                      <a:pPr algn="l">
                        <a:spcAft>
                          <a:spcPts val="0"/>
                        </a:spcAft>
                      </a:pPr>
                      <a:r>
                        <a:rPr lang="en-GB" sz="1600" dirty="0" err="1">
                          <a:effectLst/>
                          <a:latin typeface="Arial" panose="020B0604020202020204" pitchFamily="34" charset="0"/>
                          <a:cs typeface="Arial" panose="020B0604020202020204" pitchFamily="34" charset="0"/>
                        </a:rPr>
                        <a:t>Progr</a:t>
                      </a:r>
                      <a:r>
                        <a:rPr lang="en-GB" sz="1600" dirty="0">
                          <a:effectLst/>
                          <a:latin typeface="Arial" panose="020B0604020202020204" pitchFamily="34" charset="0"/>
                          <a:cs typeface="Arial" panose="020B0604020202020204" pitchFamily="34" charset="0"/>
                        </a:rPr>
                        <a:t>. Output 1</a:t>
                      </a:r>
                    </a:p>
                  </a:txBody>
                  <a:tcPr marL="36000" marR="36000" marT="36000" marB="36000"/>
                </a:tc>
                <a:tc>
                  <a:txBody>
                    <a:bodyPr/>
                    <a:lstStyle/>
                    <a:p>
                      <a:pPr algn="l">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2893018349"/>
                  </a:ext>
                </a:extLst>
              </a:tr>
              <a:tr h="336998">
                <a:tc vMerge="1">
                  <a:txBody>
                    <a:bodyPr/>
                    <a:lstStyle/>
                    <a:p>
                      <a:endParaRPr lang="en-GB"/>
                    </a:p>
                  </a:txBody>
                  <a:tcPr/>
                </a:tc>
                <a:tc>
                  <a:txBody>
                    <a:bodyPr/>
                    <a:lstStyle/>
                    <a:p>
                      <a:pPr algn="l">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a:effectLst/>
                          <a:latin typeface="Arial" panose="020B0604020202020204" pitchFamily="34" charset="0"/>
                          <a:cs typeface="Arial" panose="020B0604020202020204" pitchFamily="34" charset="0"/>
                        </a:rPr>
                        <a:t> </a:t>
                      </a:r>
                      <a:endParaRPr lang="en-GB" sz="160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997802455"/>
                  </a:ext>
                </a:extLst>
              </a:tr>
              <a:tr h="258540">
                <a:tc vMerge="1">
                  <a:txBody>
                    <a:bodyPr/>
                    <a:lstStyle/>
                    <a:p>
                      <a:endParaRPr lang="en-GB"/>
                    </a:p>
                  </a:txBody>
                  <a:tcPr/>
                </a:tc>
                <a:tc>
                  <a:txBody>
                    <a:bodyPr/>
                    <a:lstStyle/>
                    <a:p>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tc>
                  <a:txBody>
                    <a:bodyPr/>
                    <a:lstStyle/>
                    <a:p>
                      <a:pPr algn="l">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6000" marR="36000" marT="36000" marB="36000"/>
                </a:tc>
                <a:extLst>
                  <a:ext uri="{0D108BD9-81ED-4DB2-BD59-A6C34878D82A}">
                    <a16:rowId xmlns:a16="http://schemas.microsoft.com/office/drawing/2014/main" val="3171698651"/>
                  </a:ext>
                </a:extLst>
              </a:tr>
            </a:tbl>
          </a:graphicData>
        </a:graphic>
      </p:graphicFrame>
      <p:sp>
        <p:nvSpPr>
          <p:cNvPr id="36" name="Rounded Rectangle 7">
            <a:extLst>
              <a:ext uri="{FF2B5EF4-FFF2-40B4-BE49-F238E27FC236}">
                <a16:creationId xmlns:a16="http://schemas.microsoft.com/office/drawing/2014/main" id="{A0353BB0-6A0A-46DC-8196-D8BA46D5DEE7}"/>
              </a:ext>
            </a:extLst>
          </p:cNvPr>
          <p:cNvSpPr/>
          <p:nvPr/>
        </p:nvSpPr>
        <p:spPr>
          <a:xfrm>
            <a:off x="5350490" y="4344757"/>
            <a:ext cx="5817711" cy="1276843"/>
          </a:xfrm>
          <a:prstGeom prst="rect">
            <a:avLst/>
          </a:prstGeom>
          <a:solidFill>
            <a:schemeClr val="bg1">
              <a:lumMod val="95000"/>
            </a:schemeClr>
          </a:solidFill>
          <a:ln>
            <a:solidFill>
              <a:srgbClr val="C00000"/>
            </a:solidFill>
            <a:prstDash val="lgDash"/>
          </a:ln>
        </p:spPr>
        <p:style>
          <a:lnRef idx="2">
            <a:schemeClr val="accent5"/>
          </a:lnRef>
          <a:fillRef idx="1">
            <a:schemeClr val="lt1"/>
          </a:fillRef>
          <a:effectRef idx="0">
            <a:schemeClr val="accent5"/>
          </a:effectRef>
          <a:fontRef idx="minor">
            <a:schemeClr val="dk1"/>
          </a:fontRef>
        </p:style>
        <p:txBody>
          <a:bodyPr lIns="36000" tIns="36000" rIns="36000" bIns="3600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600" dirty="0">
                <a:latin typeface="Arial" panose="020B0604020202020204" pitchFamily="34" charset="0"/>
                <a:cs typeface="Arial" panose="020B0604020202020204" pitchFamily="34" charset="0"/>
              </a:rPr>
              <a:t>PD indicators:</a:t>
            </a:r>
          </a:p>
          <a:p>
            <a:r>
              <a:rPr lang="en-GB" sz="1600" dirty="0">
                <a:latin typeface="Arial" panose="020B0604020202020204" pitchFamily="34" charset="0"/>
                <a:cs typeface="Arial" panose="020B0604020202020204" pitchFamily="34" charset="0"/>
              </a:rPr>
              <a:t>- # health workers skilled to deliver the complete NBC package</a:t>
            </a:r>
          </a:p>
          <a:p>
            <a:r>
              <a:rPr lang="en-GB" sz="1600" dirty="0">
                <a:latin typeface="Arial" panose="020B0604020202020204" pitchFamily="34" charset="0"/>
                <a:cs typeface="Arial" panose="020B0604020202020204" pitchFamily="34" charset="0"/>
              </a:rPr>
              <a:t>- # facilities with equipment in line with national standards</a:t>
            </a:r>
          </a:p>
          <a:p>
            <a:r>
              <a:rPr lang="en-GB" sz="1600" dirty="0">
                <a:latin typeface="Arial" panose="020B0604020202020204" pitchFamily="34" charset="0"/>
                <a:cs typeface="Arial" panose="020B0604020202020204" pitchFamily="34" charset="0"/>
              </a:rPr>
              <a:t>- # community health workers certified</a:t>
            </a:r>
          </a:p>
        </p:txBody>
      </p:sp>
      <p:sp>
        <p:nvSpPr>
          <p:cNvPr id="34" name="Rounded Rectangle 20">
            <a:extLst>
              <a:ext uri="{FF2B5EF4-FFF2-40B4-BE49-F238E27FC236}">
                <a16:creationId xmlns:a16="http://schemas.microsoft.com/office/drawing/2014/main" id="{5A549B7E-352F-4481-AD30-089D57E27BE2}"/>
              </a:ext>
            </a:extLst>
          </p:cNvPr>
          <p:cNvSpPr/>
          <p:nvPr/>
        </p:nvSpPr>
        <p:spPr>
          <a:xfrm>
            <a:off x="4012940" y="5262069"/>
            <a:ext cx="3721439" cy="1276843"/>
          </a:xfrm>
          <a:prstGeom prst="roundRect">
            <a:avLst/>
          </a:prstGeom>
          <a:solidFill>
            <a:schemeClr val="bg1">
              <a:lumMod val="95000"/>
            </a:schemeClr>
          </a:solidFill>
          <a:ln>
            <a:solidFill>
              <a:srgbClr val="C0000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GB" sz="1600" b="1" dirty="0">
                <a:solidFill>
                  <a:srgbClr val="C00000"/>
                </a:solidFill>
                <a:latin typeface="Arial" panose="020B0604020202020204" pitchFamily="34" charset="0"/>
                <a:cs typeface="Arial" panose="020B0604020202020204" pitchFamily="34" charset="0"/>
              </a:rPr>
              <a:t>PD output  1.1</a:t>
            </a:r>
          </a:p>
          <a:p>
            <a:pPr algn="ctr"/>
            <a:r>
              <a:rPr lang="en-GB" sz="1600" dirty="0">
                <a:solidFill>
                  <a:schemeClr val="tx1"/>
                </a:solidFill>
                <a:latin typeface="Arial" panose="020B0604020202020204" pitchFamily="34" charset="0"/>
                <a:cs typeface="Arial" panose="020B0604020202020204" pitchFamily="34" charset="0"/>
              </a:rPr>
              <a:t>10 health centres and 20 outposts have adequate capacities to deliver quality new born care according to national standards</a:t>
            </a:r>
          </a:p>
        </p:txBody>
      </p:sp>
      <p:cxnSp>
        <p:nvCxnSpPr>
          <p:cNvPr id="37" name="Straight Arrow Connector 36">
            <a:extLst>
              <a:ext uri="{FF2B5EF4-FFF2-40B4-BE49-F238E27FC236}">
                <a16:creationId xmlns:a16="http://schemas.microsoft.com/office/drawing/2014/main" id="{62E41A5B-CEC9-4F27-B460-1DAAB23D4241}"/>
              </a:ext>
            </a:extLst>
          </p:cNvPr>
          <p:cNvCxnSpPr>
            <a:cxnSpLocks/>
          </p:cNvCxnSpPr>
          <p:nvPr/>
        </p:nvCxnSpPr>
        <p:spPr>
          <a:xfrm flipH="1" flipV="1">
            <a:off x="1826081" y="2898747"/>
            <a:ext cx="2186860" cy="3001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7FD2148-30F6-4609-9570-257C9AB0B2F5}"/>
              </a:ext>
            </a:extLst>
          </p:cNvPr>
          <p:cNvCxnSpPr>
            <a:cxnSpLocks/>
          </p:cNvCxnSpPr>
          <p:nvPr/>
        </p:nvCxnSpPr>
        <p:spPr>
          <a:xfrm flipH="1" flipV="1">
            <a:off x="3480103" y="2758440"/>
            <a:ext cx="1826769" cy="21736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F438295-16E7-4452-A9A3-A68439DEE11C}"/>
              </a:ext>
            </a:extLst>
          </p:cNvPr>
          <p:cNvSpPr/>
          <p:nvPr/>
        </p:nvSpPr>
        <p:spPr>
          <a:xfrm>
            <a:off x="5252171" y="2221013"/>
            <a:ext cx="2246224" cy="87495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Progress data</a:t>
            </a:r>
          </a:p>
        </p:txBody>
      </p:sp>
      <p:sp>
        <p:nvSpPr>
          <p:cNvPr id="10" name="Footer Placeholder 4">
            <a:extLst>
              <a:ext uri="{FF2B5EF4-FFF2-40B4-BE49-F238E27FC236}">
                <a16:creationId xmlns:a16="http://schemas.microsoft.com/office/drawing/2014/main" id="{D4FC431B-AAD7-4427-A2AB-57B86F278DAD}"/>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276210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BFB9DC-03F3-4D0C-8895-44009F73E876}"/>
              </a:ext>
            </a:extLst>
          </p:cNvPr>
          <p:cNvSpPr>
            <a:spLocks noGrp="1"/>
          </p:cNvSpPr>
          <p:nvPr>
            <p:ph type="title"/>
          </p:nvPr>
        </p:nvSpPr>
        <p:spPr>
          <a:xfrm>
            <a:off x="454481" y="0"/>
            <a:ext cx="10515600" cy="1325563"/>
          </a:xfrm>
        </p:spPr>
        <p:txBody>
          <a:bodyPr/>
          <a:lstStyle/>
          <a:p>
            <a:r>
              <a:rPr lang="en-GB" dirty="0"/>
              <a:t>Partner Reporting Portal benefits</a:t>
            </a:r>
          </a:p>
        </p:txBody>
      </p:sp>
      <p:sp>
        <p:nvSpPr>
          <p:cNvPr id="4" name="Slide Number Placeholder 3">
            <a:extLst>
              <a:ext uri="{FF2B5EF4-FFF2-40B4-BE49-F238E27FC236}">
                <a16:creationId xmlns:a16="http://schemas.microsoft.com/office/drawing/2014/main" id="{91298631-F596-4B09-8E6F-8877B574E33F}"/>
              </a:ext>
            </a:extLst>
          </p:cNvPr>
          <p:cNvSpPr>
            <a:spLocks noGrp="1"/>
          </p:cNvSpPr>
          <p:nvPr>
            <p:ph type="sldNum" sz="quarter" idx="12"/>
          </p:nvPr>
        </p:nvSpPr>
        <p:spPr/>
        <p:txBody>
          <a:bodyPr/>
          <a:lstStyle/>
          <a:p>
            <a:fld id="{9F487915-AC20-4558-82F6-6FF5BD9F273B}" type="slidenum">
              <a:rPr lang="en-US" smtClean="0"/>
              <a:pPr/>
              <a:t>38</a:t>
            </a:fld>
            <a:endParaRPr lang="en-US" dirty="0"/>
          </a:p>
        </p:txBody>
      </p:sp>
      <p:graphicFrame>
        <p:nvGraphicFramePr>
          <p:cNvPr id="10" name="Content Placeholder 9">
            <a:extLst>
              <a:ext uri="{FF2B5EF4-FFF2-40B4-BE49-F238E27FC236}">
                <a16:creationId xmlns:a16="http://schemas.microsoft.com/office/drawing/2014/main" id="{4BFDFCBA-7957-4D02-8040-F8DE19629D1A}"/>
              </a:ext>
            </a:extLst>
          </p:cNvPr>
          <p:cNvGraphicFramePr>
            <a:graphicFrameLocks noGrp="1"/>
          </p:cNvGraphicFramePr>
          <p:nvPr>
            <p:ph idx="1"/>
            <p:extLst/>
          </p:nvPr>
        </p:nvGraphicFramePr>
        <p:xfrm>
          <a:off x="591184" y="1728530"/>
          <a:ext cx="10640695" cy="4413189"/>
        </p:xfrm>
        <a:graphic>
          <a:graphicData uri="http://schemas.openxmlformats.org/drawingml/2006/table">
            <a:tbl>
              <a:tblPr firstRow="1" bandRow="1">
                <a:tableStyleId>{C4B1156A-380E-4F78-BDF5-A606A8083BF9}</a:tableStyleId>
              </a:tblPr>
              <a:tblGrid>
                <a:gridCol w="2731136">
                  <a:extLst>
                    <a:ext uri="{9D8B030D-6E8A-4147-A177-3AD203B41FA5}">
                      <a16:colId xmlns:a16="http://schemas.microsoft.com/office/drawing/2014/main" val="3523687981"/>
                    </a:ext>
                  </a:extLst>
                </a:gridCol>
                <a:gridCol w="7909559">
                  <a:extLst>
                    <a:ext uri="{9D8B030D-6E8A-4147-A177-3AD203B41FA5}">
                      <a16:colId xmlns:a16="http://schemas.microsoft.com/office/drawing/2014/main" val="3626881467"/>
                    </a:ext>
                  </a:extLst>
                </a:gridCol>
              </a:tblGrid>
              <a:tr h="494277">
                <a:tc>
                  <a:txBody>
                    <a:bodyPr/>
                    <a:lstStyle/>
                    <a:p>
                      <a:pPr marL="342900" indent="-342900">
                        <a:buFont typeface="Wingdings 2" panose="05020102010507070707" pitchFamily="18" charset="2"/>
                        <a:buChar char="R"/>
                      </a:pPr>
                      <a:r>
                        <a:rPr lang="en-GB" sz="2200" b="1" dirty="0">
                          <a:solidFill>
                            <a:srgbClr val="C00000"/>
                          </a:solidFill>
                          <a:latin typeface="Arial" panose="020B0604020202020204" pitchFamily="34" charset="0"/>
                          <a:cs typeface="Arial" panose="020B0604020202020204" pitchFamily="34" charset="0"/>
                        </a:rPr>
                        <a:t>Standardization</a:t>
                      </a:r>
                    </a:p>
                  </a:txBody>
                  <a:tcPr anchor="ctr"/>
                </a:tc>
                <a:tc>
                  <a:txBody>
                    <a:bodyPr/>
                    <a:lstStyle/>
                    <a:p>
                      <a:r>
                        <a:rPr lang="en-GB" sz="2200" b="0" dirty="0">
                          <a:latin typeface="Arial" panose="020B0604020202020204" pitchFamily="34" charset="0"/>
                          <a:cs typeface="Arial" panose="020B0604020202020204" pitchFamily="34" charset="0"/>
                        </a:rPr>
                        <a:t>Same reporting template across partnerships and countries</a:t>
                      </a:r>
                    </a:p>
                  </a:txBody>
                  <a:tcPr/>
                </a:tc>
                <a:extLst>
                  <a:ext uri="{0D108BD9-81ED-4DB2-BD59-A6C34878D82A}">
                    <a16:rowId xmlns:a16="http://schemas.microsoft.com/office/drawing/2014/main" val="965227499"/>
                  </a:ext>
                </a:extLst>
              </a:tr>
              <a:tr h="882638">
                <a:tc>
                  <a:txBody>
                    <a:bodyPr/>
                    <a:lstStyle/>
                    <a:p>
                      <a:pPr marL="342900" indent="-342900">
                        <a:buFont typeface="Wingdings 2" panose="05020102010507070707" pitchFamily="18" charset="2"/>
                        <a:buChar char="R"/>
                      </a:pPr>
                      <a:r>
                        <a:rPr lang="en-GB" sz="2200" b="1" dirty="0">
                          <a:solidFill>
                            <a:srgbClr val="C00000"/>
                          </a:solidFill>
                          <a:latin typeface="Arial" panose="020B0604020202020204" pitchFamily="34" charset="0"/>
                          <a:cs typeface="Arial" panose="020B0604020202020204" pitchFamily="34" charset="0"/>
                        </a:rPr>
                        <a:t>Automation</a:t>
                      </a:r>
                    </a:p>
                  </a:txBody>
                  <a:tcPr anchor="ctr"/>
                </a:tc>
                <a:tc>
                  <a:txBody>
                    <a:bodyPr/>
                    <a:lstStyle/>
                    <a:p>
                      <a:r>
                        <a:rPr lang="en-GB" sz="2200" b="0" dirty="0">
                          <a:latin typeface="Arial" panose="020B0604020202020204" pitchFamily="34" charset="0"/>
                          <a:cs typeface="Arial" panose="020B0604020202020204" pitchFamily="34" charset="0"/>
                        </a:rPr>
                        <a:t>System generated automatic reports and calculations to bring efficiency gains and seamless data flows</a:t>
                      </a:r>
                    </a:p>
                  </a:txBody>
                  <a:tcPr/>
                </a:tc>
                <a:extLst>
                  <a:ext uri="{0D108BD9-81ED-4DB2-BD59-A6C34878D82A}">
                    <a16:rowId xmlns:a16="http://schemas.microsoft.com/office/drawing/2014/main" val="1494976359"/>
                  </a:ext>
                </a:extLst>
              </a:tr>
              <a:tr h="1270998">
                <a:tc>
                  <a:txBody>
                    <a:bodyPr/>
                    <a:lstStyle/>
                    <a:p>
                      <a:pPr marL="342900" indent="-342900">
                        <a:buFont typeface="Wingdings 2" panose="05020102010507070707" pitchFamily="18" charset="2"/>
                        <a:buChar char="R"/>
                      </a:pPr>
                      <a:r>
                        <a:rPr lang="en-GB" sz="2200" b="1" dirty="0">
                          <a:solidFill>
                            <a:srgbClr val="C00000"/>
                          </a:solidFill>
                          <a:latin typeface="Arial" panose="020B0604020202020204" pitchFamily="34" charset="0"/>
                          <a:cs typeface="Arial" panose="020B0604020202020204" pitchFamily="34" charset="0"/>
                        </a:rPr>
                        <a:t>Data analysis</a:t>
                      </a:r>
                    </a:p>
                  </a:txBody>
                  <a:tcPr anchor="ctr"/>
                </a:tc>
                <a:tc>
                  <a:txBody>
                    <a:bodyPr/>
                    <a:lstStyle/>
                    <a:p>
                      <a:r>
                        <a:rPr lang="en-GB" sz="2200" b="0" dirty="0">
                          <a:latin typeface="Arial" panose="020B0604020202020204" pitchFamily="34" charset="0"/>
                          <a:cs typeface="Arial" panose="020B0604020202020204" pitchFamily="34" charset="0"/>
                        </a:rPr>
                        <a:t>Enables analysis by locations, disaggregation, reporting periods and across partnerships, for both UNICEF &amp; CSOs to improve programme implementation</a:t>
                      </a:r>
                    </a:p>
                  </a:txBody>
                  <a:tcPr/>
                </a:tc>
                <a:extLst>
                  <a:ext uri="{0D108BD9-81ED-4DB2-BD59-A6C34878D82A}">
                    <a16:rowId xmlns:a16="http://schemas.microsoft.com/office/drawing/2014/main" val="1819713487"/>
                  </a:ext>
                </a:extLst>
              </a:tr>
              <a:tr h="882638">
                <a:tc>
                  <a:txBody>
                    <a:bodyPr/>
                    <a:lstStyle/>
                    <a:p>
                      <a:pPr marL="342900" indent="-342900">
                        <a:buFont typeface="Wingdings 2" panose="05020102010507070707" pitchFamily="18" charset="2"/>
                        <a:buChar char="R"/>
                      </a:pPr>
                      <a:r>
                        <a:rPr lang="en-GB" sz="2200" b="1" dirty="0">
                          <a:solidFill>
                            <a:srgbClr val="C00000"/>
                          </a:solidFill>
                          <a:latin typeface="Arial" panose="020B0604020202020204" pitchFamily="34" charset="0"/>
                          <a:cs typeface="Arial" panose="020B0604020202020204" pitchFamily="34" charset="0"/>
                        </a:rPr>
                        <a:t>New capabilities</a:t>
                      </a:r>
                    </a:p>
                  </a:txBody>
                  <a:tcPr anchor="ctr"/>
                </a:tc>
                <a:tc>
                  <a:txBody>
                    <a:bodyPr/>
                    <a:lstStyle/>
                    <a:p>
                      <a:r>
                        <a:rPr lang="en-GB" sz="2200" b="0" dirty="0">
                          <a:latin typeface="Arial" panose="020B0604020202020204" pitchFamily="34" charset="0"/>
                          <a:cs typeface="Arial" panose="020B0604020202020204" pitchFamily="34" charset="0"/>
                        </a:rPr>
                        <a:t>Improves communication between UNICEF and CSO IP, and enables rating of performance progress on both sides</a:t>
                      </a:r>
                    </a:p>
                  </a:txBody>
                  <a:tcPr/>
                </a:tc>
                <a:extLst>
                  <a:ext uri="{0D108BD9-81ED-4DB2-BD59-A6C34878D82A}">
                    <a16:rowId xmlns:a16="http://schemas.microsoft.com/office/drawing/2014/main" val="2093254968"/>
                  </a:ext>
                </a:extLst>
              </a:tr>
              <a:tr h="882638">
                <a:tc>
                  <a:txBody>
                    <a:bodyPr/>
                    <a:lstStyle/>
                    <a:p>
                      <a:pPr marL="342900" indent="-342900">
                        <a:buFont typeface="Wingdings 2" panose="05020102010507070707" pitchFamily="18" charset="2"/>
                        <a:buChar char="R"/>
                      </a:pPr>
                      <a:r>
                        <a:rPr lang="en-GB" sz="2200" b="1" dirty="0">
                          <a:solidFill>
                            <a:srgbClr val="C00000"/>
                          </a:solidFill>
                          <a:latin typeface="Arial" panose="020B0604020202020204" pitchFamily="34" charset="0"/>
                          <a:cs typeface="Arial" panose="020B0604020202020204" pitchFamily="34" charset="0"/>
                        </a:rPr>
                        <a:t>Inter-operability</a:t>
                      </a:r>
                    </a:p>
                  </a:txBody>
                  <a:tcPr anchor="ctr"/>
                </a:tc>
                <a:tc>
                  <a:txBody>
                    <a:bodyPr/>
                    <a:lstStyle/>
                    <a:p>
                      <a:r>
                        <a:rPr lang="en-GB" sz="2200" b="0" dirty="0">
                          <a:latin typeface="Arial" panose="020B0604020202020204" pitchFamily="34" charset="0"/>
                          <a:cs typeface="Arial" panose="020B0604020202020204" pitchFamily="34" charset="0"/>
                        </a:rPr>
                        <a:t>Integrated with UNICEF and inter-agency (OCHA) systems, resulting in reduced duplication and connectedness </a:t>
                      </a:r>
                    </a:p>
                  </a:txBody>
                  <a:tcPr/>
                </a:tc>
                <a:extLst>
                  <a:ext uri="{0D108BD9-81ED-4DB2-BD59-A6C34878D82A}">
                    <a16:rowId xmlns:a16="http://schemas.microsoft.com/office/drawing/2014/main" val="2410302710"/>
                  </a:ext>
                </a:extLst>
              </a:tr>
            </a:tbl>
          </a:graphicData>
        </a:graphic>
      </p:graphicFrame>
      <p:sp>
        <p:nvSpPr>
          <p:cNvPr id="5" name="Footer Placeholder 4">
            <a:extLst>
              <a:ext uri="{FF2B5EF4-FFF2-40B4-BE49-F238E27FC236}">
                <a16:creationId xmlns:a16="http://schemas.microsoft.com/office/drawing/2014/main" id="{46C7F2AA-AF63-47D3-8FAC-24BC241AEEC5}"/>
              </a:ext>
            </a:extLst>
          </p:cNvPr>
          <p:cNvSpPr txBox="1">
            <a:spLocks/>
          </p:cNvSpPr>
          <p:nvPr/>
        </p:nvSpPr>
        <p:spPr>
          <a:xfrm>
            <a:off x="8500460" y="6276314"/>
            <a:ext cx="3185160" cy="400711"/>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charset="0"/>
                <a:ea typeface="Arial" charset="0"/>
                <a:cs typeface="Arial" charset="0"/>
              </a:rPr>
              <a:t>eTools Partner Reporting Portal</a:t>
            </a:r>
            <a:r>
              <a:rPr lang="en-US" dirty="0">
                <a:solidFill>
                  <a:srgbClr val="00AEEF"/>
                </a:solidFill>
                <a:latin typeface="Arial" charset="0"/>
                <a:ea typeface="Arial" charset="0"/>
                <a:cs typeface="Arial" charset="0"/>
              </a:rPr>
              <a:t>– </a:t>
            </a:r>
            <a:r>
              <a:rPr lang="en-US" b="1" dirty="0">
                <a:solidFill>
                  <a:srgbClr val="00AEEF"/>
                </a:solidFill>
                <a:latin typeface="Arial" charset="0"/>
                <a:ea typeface="Arial" charset="0"/>
                <a:cs typeface="Arial" charset="0"/>
              </a:rPr>
              <a:t>UNICEF |</a:t>
            </a:r>
            <a:r>
              <a:rPr lang="en-US" dirty="0">
                <a:solidFill>
                  <a:srgbClr val="00AEEF"/>
                </a:solidFill>
                <a:latin typeface="Arial" charset="0"/>
                <a:ea typeface="Arial" charset="0"/>
                <a:cs typeface="Arial" charset="0"/>
              </a:rPr>
              <a:t> for every child</a:t>
            </a:r>
          </a:p>
        </p:txBody>
      </p:sp>
    </p:spTree>
    <p:extLst>
      <p:ext uri="{BB962C8B-B14F-4D97-AF65-F5344CB8AC3E}">
        <p14:creationId xmlns:p14="http://schemas.microsoft.com/office/powerpoint/2010/main" val="2005374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5712DD-F304-4CB5-8039-03EA1754DCE8}"/>
              </a:ext>
            </a:extLst>
          </p:cNvPr>
          <p:cNvSpPr>
            <a:spLocks noGrp="1"/>
          </p:cNvSpPr>
          <p:nvPr>
            <p:ph type="sldNum" sz="quarter" idx="12"/>
          </p:nvPr>
        </p:nvSpPr>
        <p:spPr/>
        <p:txBody>
          <a:bodyPr/>
          <a:lstStyle/>
          <a:p>
            <a:fld id="{9F487915-AC20-4558-82F6-6FF5BD9F273B}" type="slidenum">
              <a:rPr lang="en-US" smtClean="0"/>
              <a:pPr/>
              <a:t>39</a:t>
            </a:fld>
            <a:endParaRPr lang="en-US" dirty="0"/>
          </a:p>
        </p:txBody>
      </p:sp>
      <p:pic>
        <p:nvPicPr>
          <p:cNvPr id="6" name="Picture 5">
            <a:extLst>
              <a:ext uri="{FF2B5EF4-FFF2-40B4-BE49-F238E27FC236}">
                <a16:creationId xmlns:a16="http://schemas.microsoft.com/office/drawing/2014/main" id="{69A95818-19FC-4E6F-B507-5469346EF4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49278B3-BAEB-41C2-A522-C10B59D8D524}"/>
              </a:ext>
            </a:extLst>
          </p:cNvPr>
          <p:cNvSpPr txBox="1">
            <a:spLocks/>
          </p:cNvSpPr>
          <p:nvPr/>
        </p:nvSpPr>
        <p:spPr>
          <a:xfrm>
            <a:off x="-19826" y="4847132"/>
            <a:ext cx="12211825" cy="1299029"/>
          </a:xfrm>
          <a:prstGeom prst="rect">
            <a:avLst/>
          </a:prstGeom>
          <a:gradFill flip="none" rotWithShape="1">
            <a:gsLst>
              <a:gs pos="0">
                <a:srgbClr val="2F5597">
                  <a:alpha val="50000"/>
                </a:srgbClr>
              </a:gs>
              <a:gs pos="100000">
                <a:srgbClr val="0099FF"/>
              </a:gs>
            </a:gsLst>
            <a:lin ang="2700000" scaled="1"/>
            <a:tileRect/>
          </a:gradFill>
        </p:spPr>
        <p:txBody>
          <a:bodyPr anchor="ctr">
            <a:normAutofit/>
          </a:bodyPr>
          <a:lstStyle>
            <a:lvl1pPr algn="l" defTabSz="914400" rtl="0" eaLnBrk="1" latinLnBrk="0" hangingPunct="1">
              <a:lnSpc>
                <a:spcPct val="90000"/>
              </a:lnSpc>
              <a:spcBef>
                <a:spcPct val="0"/>
              </a:spcBef>
              <a:buNone/>
              <a:defRPr sz="3200" kern="1200">
                <a:solidFill>
                  <a:srgbClr val="00AEEF"/>
                </a:solidFill>
                <a:latin typeface="Arial" panose="020B0604020202020204" pitchFamily="34" charset="0"/>
                <a:ea typeface="+mj-ea"/>
                <a:cs typeface="Arial" panose="020B0604020202020204" pitchFamily="34" charset="0"/>
              </a:defRPr>
            </a:lvl1pPr>
          </a:lstStyle>
          <a:p>
            <a:pPr marL="363538"/>
            <a:r>
              <a:rPr lang="en-GB" sz="4400" dirty="0">
                <a:solidFill>
                  <a:schemeClr val="bg1"/>
                </a:solidFill>
              </a:rPr>
              <a:t>To recap…</a:t>
            </a:r>
          </a:p>
        </p:txBody>
      </p:sp>
    </p:spTree>
    <p:extLst>
      <p:ext uri="{BB962C8B-B14F-4D97-AF65-F5344CB8AC3E}">
        <p14:creationId xmlns:p14="http://schemas.microsoft.com/office/powerpoint/2010/main" val="2958207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3AD0-56CB-4383-8804-2B0C03DF9B21}"/>
              </a:ext>
            </a:extLst>
          </p:cNvPr>
          <p:cNvSpPr>
            <a:spLocks noGrp="1"/>
          </p:cNvSpPr>
          <p:nvPr>
            <p:ph type="title"/>
          </p:nvPr>
        </p:nvSpPr>
        <p:spPr/>
        <p:txBody>
          <a:bodyPr/>
          <a:lstStyle/>
          <a:p>
            <a:r>
              <a:rPr lang="en-GB" dirty="0"/>
              <a:t>External drivers for better RBM</a:t>
            </a:r>
          </a:p>
        </p:txBody>
      </p:sp>
      <p:sp>
        <p:nvSpPr>
          <p:cNvPr id="3" name="Content Placeholder 2">
            <a:extLst>
              <a:ext uri="{FF2B5EF4-FFF2-40B4-BE49-F238E27FC236}">
                <a16:creationId xmlns:a16="http://schemas.microsoft.com/office/drawing/2014/main" id="{381D83CE-A7AD-4632-9BA4-69603F4C500A}"/>
              </a:ext>
            </a:extLst>
          </p:cNvPr>
          <p:cNvSpPr>
            <a:spLocks noGrp="1"/>
          </p:cNvSpPr>
          <p:nvPr>
            <p:ph idx="1"/>
          </p:nvPr>
        </p:nvSpPr>
        <p:spPr/>
        <p:txBody>
          <a:bodyPr>
            <a:normAutofit fontScale="92500" lnSpcReduction="10000"/>
          </a:bodyPr>
          <a:lstStyle/>
          <a:p>
            <a:r>
              <a:rPr lang="en-US" dirty="0"/>
              <a:t>General donor focus on results and “value for money”</a:t>
            </a:r>
          </a:p>
          <a:p>
            <a:pPr lvl="1"/>
            <a:r>
              <a:rPr lang="en-US" dirty="0"/>
              <a:t>Quality of reporting</a:t>
            </a:r>
          </a:p>
          <a:p>
            <a:r>
              <a:rPr lang="en-US" dirty="0"/>
              <a:t>SDGs and World Humanitarian Summit reframing the way we look at humanitarian and development results</a:t>
            </a:r>
          </a:p>
          <a:p>
            <a:pPr lvl="1"/>
            <a:r>
              <a:rPr lang="en-US" dirty="0"/>
              <a:t>Leave no one behind</a:t>
            </a:r>
          </a:p>
          <a:p>
            <a:pPr lvl="1"/>
            <a:r>
              <a:rPr lang="en-US" dirty="0"/>
              <a:t>Different results needed to reduce humanitarian need and vulnerabilities</a:t>
            </a:r>
          </a:p>
          <a:p>
            <a:r>
              <a:rPr lang="en-US" dirty="0"/>
              <a:t>Grand Bargain brings focus on specific donor concerns in humanitarian sphere related to aspects of RBM</a:t>
            </a:r>
          </a:p>
          <a:p>
            <a:pPr lvl="1"/>
            <a:r>
              <a:rPr lang="en-US" dirty="0"/>
              <a:t>Improved joint and impartial needs assessment</a:t>
            </a:r>
          </a:p>
          <a:p>
            <a:pPr lvl="1"/>
            <a:r>
              <a:rPr lang="en-US" dirty="0"/>
              <a:t>Multi-year planning and funding</a:t>
            </a:r>
          </a:p>
          <a:p>
            <a:pPr lvl="1"/>
            <a:r>
              <a:rPr lang="en-US" dirty="0"/>
              <a:t>Participation revolution</a:t>
            </a:r>
          </a:p>
          <a:p>
            <a:pPr lvl="1"/>
            <a:r>
              <a:rPr lang="en-US" dirty="0"/>
              <a:t>Business process issues -- Greater transparency; Harmonize and simplify reporting; Reduce duplication and management costs</a:t>
            </a:r>
          </a:p>
          <a:p>
            <a:pPr lvl="1"/>
            <a:endParaRPr lang="en-US" dirty="0"/>
          </a:p>
          <a:p>
            <a:pPr lvl="1"/>
            <a:endParaRPr lang="en-US" dirty="0"/>
          </a:p>
          <a:p>
            <a:pPr lvl="1"/>
            <a:endParaRPr lang="en-US" dirty="0"/>
          </a:p>
          <a:p>
            <a:pPr lvl="1"/>
            <a:endParaRPr lang="en-US" dirty="0"/>
          </a:p>
          <a:p>
            <a:pPr lvl="1"/>
            <a:endParaRPr lang="en-US" dirty="0"/>
          </a:p>
          <a:p>
            <a:pPr lvl="1"/>
            <a:endParaRPr lang="en-GB" dirty="0"/>
          </a:p>
        </p:txBody>
      </p:sp>
      <p:sp>
        <p:nvSpPr>
          <p:cNvPr id="4" name="Slide Number Placeholder 3">
            <a:extLst>
              <a:ext uri="{FF2B5EF4-FFF2-40B4-BE49-F238E27FC236}">
                <a16:creationId xmlns:a16="http://schemas.microsoft.com/office/drawing/2014/main" id="{0F2A71F3-6B14-4DEA-AEA2-5A8D3366E2AD}"/>
              </a:ext>
            </a:extLst>
          </p:cNvPr>
          <p:cNvSpPr>
            <a:spLocks noGrp="1"/>
          </p:cNvSpPr>
          <p:nvPr>
            <p:ph type="sldNum" sz="quarter" idx="12"/>
          </p:nvPr>
        </p:nvSpPr>
        <p:spPr/>
        <p:txBody>
          <a:bodyPr/>
          <a:lstStyle/>
          <a:p>
            <a:fld id="{9F487915-AC20-4558-82F6-6FF5BD9F273B}" type="slidenum">
              <a:rPr lang="en-US" smtClean="0"/>
              <a:pPr/>
              <a:t>4</a:t>
            </a:fld>
            <a:endParaRPr lang="en-US" dirty="0"/>
          </a:p>
        </p:txBody>
      </p:sp>
    </p:spTree>
    <p:extLst>
      <p:ext uri="{BB962C8B-B14F-4D97-AF65-F5344CB8AC3E}">
        <p14:creationId xmlns:p14="http://schemas.microsoft.com/office/powerpoint/2010/main" val="306417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8C25C5-DD59-4EAF-894D-FA4C6FD3ED53}"/>
              </a:ext>
            </a:extLst>
          </p:cNvPr>
          <p:cNvPicPr>
            <a:picLocks noChangeAspect="1"/>
          </p:cNvPicPr>
          <p:nvPr/>
        </p:nvPicPr>
        <p:blipFill rotWithShape="1">
          <a:blip r:embed="rId2"/>
          <a:srcRect t="17348"/>
          <a:stretch/>
        </p:blipFill>
        <p:spPr>
          <a:xfrm>
            <a:off x="6087013" y="3789947"/>
            <a:ext cx="5982454" cy="2175630"/>
          </a:xfrm>
          <a:prstGeom prst="rect">
            <a:avLst/>
          </a:prstGeom>
        </p:spPr>
      </p:pic>
      <p:sp>
        <p:nvSpPr>
          <p:cNvPr id="2" name="Title 1">
            <a:extLst>
              <a:ext uri="{FF2B5EF4-FFF2-40B4-BE49-F238E27FC236}">
                <a16:creationId xmlns:a16="http://schemas.microsoft.com/office/drawing/2014/main" id="{628CBD77-4F8E-4E8E-954A-A61E1E830AE4}"/>
              </a:ext>
            </a:extLst>
          </p:cNvPr>
          <p:cNvSpPr>
            <a:spLocks noGrp="1"/>
          </p:cNvSpPr>
          <p:nvPr>
            <p:ph type="title"/>
          </p:nvPr>
        </p:nvSpPr>
        <p:spPr/>
        <p:txBody>
          <a:bodyPr/>
          <a:lstStyle/>
          <a:p>
            <a:r>
              <a:rPr lang="en-GB" dirty="0"/>
              <a:t>To recap…</a:t>
            </a:r>
          </a:p>
        </p:txBody>
      </p:sp>
      <p:sp>
        <p:nvSpPr>
          <p:cNvPr id="3" name="Content Placeholder 2">
            <a:extLst>
              <a:ext uri="{FF2B5EF4-FFF2-40B4-BE49-F238E27FC236}">
                <a16:creationId xmlns:a16="http://schemas.microsoft.com/office/drawing/2014/main" id="{A3E22708-C9B8-4AD1-8D08-086A9DCC00A1}"/>
              </a:ext>
            </a:extLst>
          </p:cNvPr>
          <p:cNvSpPr>
            <a:spLocks noGrp="1"/>
          </p:cNvSpPr>
          <p:nvPr>
            <p:ph idx="1"/>
          </p:nvPr>
        </p:nvSpPr>
        <p:spPr/>
        <p:txBody>
          <a:bodyPr>
            <a:normAutofit fontScale="92500" lnSpcReduction="20000"/>
          </a:bodyPr>
          <a:lstStyle/>
          <a:p>
            <a:r>
              <a:rPr lang="en-GB" dirty="0"/>
              <a:t>Partner Reporting Portal is built to strengthen management for results working in partnerships with CSOs, in development and humanitarian contexts. The system enables a focus on:</a:t>
            </a:r>
          </a:p>
          <a:p>
            <a:pPr lvl="1">
              <a:buFont typeface="Wingdings 2" panose="05020102010507070707" pitchFamily="18" charset="2"/>
              <a:buChar char="R"/>
            </a:pPr>
            <a:r>
              <a:rPr lang="en-GB" dirty="0"/>
              <a:t> “</a:t>
            </a:r>
            <a:r>
              <a:rPr lang="en-GB" b="1" dirty="0">
                <a:solidFill>
                  <a:srgbClr val="C00000"/>
                </a:solidFill>
              </a:rPr>
              <a:t>WHAT</a:t>
            </a:r>
            <a:r>
              <a:rPr lang="en-GB" dirty="0"/>
              <a:t>” to measure: PD results </a:t>
            </a:r>
            <a:r>
              <a:rPr lang="en-GB" dirty="0">
                <a:sym typeface="Wingdings" panose="05000000000000000000" pitchFamily="2" charset="2"/>
              </a:rPr>
              <a:t></a:t>
            </a:r>
            <a:r>
              <a:rPr lang="en-GB" dirty="0"/>
              <a:t> CP results / HAC results</a:t>
            </a:r>
          </a:p>
          <a:p>
            <a:pPr lvl="1">
              <a:buFont typeface="Wingdings 2" panose="05020102010507070707" pitchFamily="18" charset="2"/>
              <a:buChar char="R"/>
            </a:pPr>
            <a:r>
              <a:rPr lang="en-GB" dirty="0"/>
              <a:t> “</a:t>
            </a:r>
            <a:r>
              <a:rPr lang="en-GB" b="1" dirty="0">
                <a:solidFill>
                  <a:srgbClr val="C00000"/>
                </a:solidFill>
              </a:rPr>
              <a:t>HOW</a:t>
            </a:r>
            <a:r>
              <a:rPr lang="en-GB" dirty="0"/>
              <a:t>” to measure change: monitoring performance through PD indicators, targets &amp; disaggregation</a:t>
            </a:r>
          </a:p>
          <a:p>
            <a:pPr lvl="1">
              <a:buFont typeface="Wingdings 2" panose="05020102010507070707" pitchFamily="18" charset="2"/>
              <a:buChar char="R"/>
            </a:pPr>
            <a:r>
              <a:rPr lang="en-GB" dirty="0"/>
              <a:t>“</a:t>
            </a:r>
            <a:r>
              <a:rPr lang="en-GB" b="1" dirty="0">
                <a:solidFill>
                  <a:srgbClr val="C00000"/>
                </a:solidFill>
              </a:rPr>
              <a:t>USE</a:t>
            </a:r>
            <a:r>
              <a:rPr lang="en-GB" dirty="0"/>
              <a:t>” of data: analysis &amp; decision making related to the specific interventions, partnership management and overall programme results</a:t>
            </a:r>
          </a:p>
          <a:p>
            <a:pPr lvl="1"/>
            <a:endParaRPr lang="en-GB" dirty="0"/>
          </a:p>
          <a:p>
            <a:r>
              <a:rPr lang="en-GB" dirty="0"/>
              <a:t>A system though is only a system….   </a:t>
            </a:r>
          </a:p>
          <a:p>
            <a:pPr marL="0" indent="0">
              <a:buNone/>
            </a:pPr>
            <a:r>
              <a:rPr lang="en-GB" dirty="0"/>
              <a:t>     It can only succeed when combined with </a:t>
            </a:r>
          </a:p>
          <a:p>
            <a:pPr marL="0" indent="0">
              <a:buNone/>
            </a:pPr>
            <a:r>
              <a:rPr lang="en-GB" dirty="0"/>
              <a:t>     appropriate shifts in processes &amp; practices…</a:t>
            </a:r>
          </a:p>
          <a:p>
            <a:pPr marL="0" indent="0">
              <a:buNone/>
            </a:pPr>
            <a:endParaRPr lang="en-GB" sz="3200" i="1" dirty="0">
              <a:solidFill>
                <a:srgbClr val="0000CC"/>
              </a:solidFill>
            </a:endParaRPr>
          </a:p>
          <a:p>
            <a:pPr marL="0" indent="0">
              <a:buNone/>
            </a:pPr>
            <a:r>
              <a:rPr lang="en-GB" sz="3200" i="1" dirty="0">
                <a:solidFill>
                  <a:srgbClr val="0000CC"/>
                </a:solidFill>
              </a:rPr>
              <a:t>Welcome to the journey !</a:t>
            </a:r>
          </a:p>
        </p:txBody>
      </p:sp>
      <p:sp>
        <p:nvSpPr>
          <p:cNvPr id="4" name="Slide Number Placeholder 3">
            <a:extLst>
              <a:ext uri="{FF2B5EF4-FFF2-40B4-BE49-F238E27FC236}">
                <a16:creationId xmlns:a16="http://schemas.microsoft.com/office/drawing/2014/main" id="{8ECC8E6C-ECD5-4B9C-BD16-2AB46F936307}"/>
              </a:ext>
            </a:extLst>
          </p:cNvPr>
          <p:cNvSpPr>
            <a:spLocks noGrp="1"/>
          </p:cNvSpPr>
          <p:nvPr>
            <p:ph type="sldNum" sz="quarter" idx="12"/>
          </p:nvPr>
        </p:nvSpPr>
        <p:spPr/>
        <p:txBody>
          <a:bodyPr/>
          <a:lstStyle/>
          <a:p>
            <a:fld id="{9F487915-AC20-4558-82F6-6FF5BD9F273B}" type="slidenum">
              <a:rPr lang="en-US" smtClean="0"/>
              <a:pPr/>
              <a:t>40</a:t>
            </a:fld>
            <a:endParaRPr lang="en-US" dirty="0"/>
          </a:p>
        </p:txBody>
      </p:sp>
    </p:spTree>
    <p:extLst>
      <p:ext uri="{BB962C8B-B14F-4D97-AF65-F5344CB8AC3E}">
        <p14:creationId xmlns:p14="http://schemas.microsoft.com/office/powerpoint/2010/main" val="176687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4" y="394958"/>
            <a:ext cx="10820400" cy="334962"/>
          </a:xfrm>
        </p:spPr>
        <p:txBody>
          <a:bodyPr/>
          <a:lstStyle/>
          <a:p>
            <a:pPr algn="l"/>
            <a:r>
              <a:rPr lang="en-US" sz="3200" dirty="0"/>
              <a:t>Recap – What is Results-based Management (RBM)</a:t>
            </a:r>
          </a:p>
        </p:txBody>
      </p:sp>
      <p:sp>
        <p:nvSpPr>
          <p:cNvPr id="3" name="Content Placeholder 2"/>
          <p:cNvSpPr>
            <a:spLocks noGrp="1"/>
          </p:cNvSpPr>
          <p:nvPr>
            <p:ph sz="half" idx="2"/>
          </p:nvPr>
        </p:nvSpPr>
        <p:spPr>
          <a:xfrm>
            <a:off x="513347" y="1136018"/>
            <a:ext cx="4732421" cy="3951288"/>
          </a:xfrm>
        </p:spPr>
        <p:txBody>
          <a:bodyPr/>
          <a:lstStyle/>
          <a:p>
            <a:pPr marL="0" indent="0" algn="ctr"/>
            <a:r>
              <a:rPr kumimoji="1" lang="en-GB" altLang="en-US" dirty="0">
                <a:solidFill>
                  <a:srgbClr val="000000"/>
                </a:solidFill>
              </a:rPr>
              <a:t>A</a:t>
            </a:r>
            <a:r>
              <a:rPr kumimoji="1" lang="en-GB" altLang="en-US" dirty="0"/>
              <a:t> </a:t>
            </a:r>
            <a:r>
              <a:rPr kumimoji="1" lang="en-GB" altLang="en-US" u="sng" dirty="0"/>
              <a:t>management </a:t>
            </a:r>
            <a:r>
              <a:rPr kumimoji="1" lang="en-GB" altLang="en-US" dirty="0"/>
              <a:t>strategy by which all actors ensure that their processes, products and services achieve desired results</a:t>
            </a:r>
            <a:r>
              <a:rPr lang="en-CA" altLang="fr-FR" dirty="0"/>
              <a:t>.</a:t>
            </a:r>
          </a:p>
          <a:p>
            <a:pPr lvl="0">
              <a:buFont typeface="Arial" panose="020B0604020202020204" pitchFamily="34" charset="0"/>
              <a:buChar char="•"/>
            </a:pPr>
            <a:endParaRPr lang="en-US" dirty="0"/>
          </a:p>
          <a:p>
            <a:pPr>
              <a:spcBef>
                <a:spcPts val="0"/>
              </a:spcBef>
              <a:spcAft>
                <a:spcPts val="0"/>
              </a:spcAft>
              <a:buFont typeface="Arial" panose="020B0604020202020204" pitchFamily="34" charset="0"/>
              <a:buChar char="•"/>
            </a:pPr>
            <a:endParaRPr lang="en-CA" altLang="fr-FR" dirty="0"/>
          </a:p>
          <a:p>
            <a:pPr>
              <a:spcBef>
                <a:spcPts val="0"/>
              </a:spcBef>
              <a:spcAft>
                <a:spcPts val="0"/>
              </a:spcAft>
              <a:buFont typeface="Arial" panose="020B0604020202020204" pitchFamily="34" charset="0"/>
              <a:buChar char="•"/>
            </a:pPr>
            <a:endParaRPr lang="en-CA" altLang="fr-FR" dirty="0"/>
          </a:p>
          <a:p>
            <a:pPr lvl="0">
              <a:spcBef>
                <a:spcPts val="0"/>
              </a:spcBef>
              <a:spcAft>
                <a:spcPts val="0"/>
              </a:spcAft>
              <a:buFont typeface="Arial" panose="020B0604020202020204" pitchFamily="34" charset="0"/>
              <a:buChar char="•"/>
            </a:pPr>
            <a:endParaRPr lang="en-US" dirty="0"/>
          </a:p>
          <a:p>
            <a:pPr marL="0" indent="0">
              <a:spcBef>
                <a:spcPts val="0"/>
              </a:spcBef>
              <a:spcAft>
                <a:spcPts val="0"/>
              </a:spcAft>
            </a:pPr>
            <a:endParaRPr lang="en-CA" altLang="fr-FR" dirty="0"/>
          </a:p>
          <a:p>
            <a:endParaRPr lang="en-US" dirty="0"/>
          </a:p>
          <a:p>
            <a:pPr lvl="0"/>
            <a:endParaRPr lang="en-US" dirty="0"/>
          </a:p>
          <a:p>
            <a:endParaRPr lang="en-US" dirty="0"/>
          </a:p>
        </p:txBody>
      </p:sp>
      <p:sp>
        <p:nvSpPr>
          <p:cNvPr id="18" name="Rectangle 17"/>
          <p:cNvSpPr/>
          <p:nvPr/>
        </p:nvSpPr>
        <p:spPr>
          <a:xfrm>
            <a:off x="5140053" y="2937218"/>
            <a:ext cx="6533847" cy="3046988"/>
          </a:xfrm>
          <a:prstGeom prst="rect">
            <a:avLst/>
          </a:prstGeom>
        </p:spPr>
        <p:txBody>
          <a:bodyPr wrap="square" anchor="t">
            <a:spAutoFit/>
          </a:bodyPr>
          <a:lstStyle/>
          <a:p>
            <a:pPr algn="ctr"/>
            <a:r>
              <a:rPr kumimoji="1" lang="en-US" altLang="en-US" sz="2400" b="1" dirty="0">
                <a:solidFill>
                  <a:srgbClr val="00B0F0"/>
                </a:solidFill>
                <a:latin typeface="Arial" panose="020B0604020202020204" pitchFamily="34" charset="0"/>
                <a:cs typeface="Arial" panose="020B0604020202020204" pitchFamily="34" charset="0"/>
              </a:rPr>
              <a:t>Clear results chains: </a:t>
            </a:r>
            <a:endParaRPr lang="en-US" altLang="en-US" sz="2400" b="1" dirty="0">
              <a:solidFill>
                <a:srgbClr val="00B0F0"/>
              </a:solidFill>
              <a:latin typeface="Arial" panose="020B0604020202020204" pitchFamily="34" charset="0"/>
              <a:cs typeface="Arial" panose="020B0604020202020204" pitchFamily="34" charset="0"/>
            </a:endParaRPr>
          </a:p>
          <a:p>
            <a:pPr algn="ctr"/>
            <a:r>
              <a:rPr kumimoji="1" lang="en-US" altLang="en-US" sz="2400" b="1" dirty="0">
                <a:solidFill>
                  <a:srgbClr val="00B0F0"/>
                </a:solidFill>
                <a:latin typeface="Arial" panose="020B0604020202020204" pitchFamily="34" charset="0"/>
                <a:cs typeface="Arial" panose="020B0604020202020204" pitchFamily="34" charset="0"/>
              </a:rPr>
              <a:t>impact &gt; outcome &gt; output &gt; inputs</a:t>
            </a:r>
            <a:endParaRPr lang="en-US" altLang="en-US" sz="2400" b="1" dirty="0">
              <a:solidFill>
                <a:srgbClr val="00B0F0"/>
              </a:solidFill>
              <a:latin typeface="Arial" panose="020B0604020202020204" pitchFamily="34" charset="0"/>
              <a:cs typeface="Arial" panose="020B0604020202020204" pitchFamily="34" charset="0"/>
            </a:endParaRPr>
          </a:p>
          <a:p>
            <a:pPr algn="ctr"/>
            <a:r>
              <a:rPr kumimoji="1" lang="en-US" altLang="en-US" sz="2400" b="1" dirty="0">
                <a:solidFill>
                  <a:srgbClr val="00B0F0"/>
                </a:solidFill>
                <a:latin typeface="Arial" panose="020B0604020202020204" pitchFamily="34" charset="0"/>
                <a:cs typeface="Arial" panose="020B0604020202020204" pitchFamily="34" charset="0"/>
              </a:rPr>
              <a:t>+</a:t>
            </a:r>
          </a:p>
          <a:p>
            <a:pPr algn="ctr"/>
            <a:r>
              <a:rPr kumimoji="1" lang="en-US" altLang="en-US" sz="2400" b="1" dirty="0">
                <a:solidFill>
                  <a:srgbClr val="00B0F0"/>
                </a:solidFill>
                <a:latin typeface="Arial" panose="020B0604020202020204" pitchFamily="34" charset="0"/>
                <a:cs typeface="Arial" panose="020B0604020202020204" pitchFamily="34" charset="0"/>
              </a:rPr>
              <a:t>Measurement:</a:t>
            </a:r>
            <a:endParaRPr lang="en-US" altLang="en-US" sz="2400" b="1" dirty="0">
              <a:solidFill>
                <a:srgbClr val="00B0F0"/>
              </a:solidFill>
              <a:latin typeface="Arial" panose="020B0604020202020204" pitchFamily="34" charset="0"/>
              <a:cs typeface="Arial" panose="020B0604020202020204" pitchFamily="34" charset="0"/>
            </a:endParaRPr>
          </a:p>
          <a:p>
            <a:pPr algn="ctr"/>
            <a:r>
              <a:rPr kumimoji="1" lang="en-US" altLang="en-US" sz="2400" b="1" dirty="0">
                <a:solidFill>
                  <a:srgbClr val="00B0F0"/>
                </a:solidFill>
                <a:latin typeface="Arial" panose="020B0604020202020204" pitchFamily="34" charset="0"/>
                <a:cs typeface="Arial" panose="020B0604020202020204" pitchFamily="34" charset="0"/>
              </a:rPr>
              <a:t>baselines &gt; indicators/milestones &gt; targets</a:t>
            </a:r>
            <a:endParaRPr lang="en-US" sz="2400" b="1" dirty="0">
              <a:solidFill>
                <a:srgbClr val="00B0F0"/>
              </a:solidFill>
              <a:latin typeface="Arial" panose="020B0604020202020204" pitchFamily="34" charset="0"/>
              <a:cs typeface="Arial" panose="020B0604020202020204" pitchFamily="34" charset="0"/>
            </a:endParaRPr>
          </a:p>
          <a:p>
            <a:pPr algn="ctr"/>
            <a:r>
              <a:rPr kumimoji="1" lang="en-US" altLang="en-US" sz="2400" b="1" dirty="0">
                <a:solidFill>
                  <a:srgbClr val="00B0F0"/>
                </a:solidFill>
                <a:latin typeface="Arial" panose="020B0604020202020204" pitchFamily="34" charset="0"/>
                <a:cs typeface="Arial" panose="020B0604020202020204" pitchFamily="34" charset="0"/>
              </a:rPr>
              <a:t>+</a:t>
            </a:r>
          </a:p>
          <a:p>
            <a:pPr algn="ctr"/>
            <a:r>
              <a:rPr kumimoji="1" lang="en-US" altLang="en-US" sz="2400" b="1" dirty="0">
                <a:solidFill>
                  <a:srgbClr val="00B0F0"/>
                </a:solidFill>
                <a:latin typeface="Arial" panose="020B0604020202020204" pitchFamily="34" charset="0"/>
                <a:cs typeface="Arial" panose="020B0604020202020204" pitchFamily="34" charset="0"/>
              </a:rPr>
              <a:t>For UNICEF, need to strengthen the </a:t>
            </a:r>
            <a:r>
              <a:rPr kumimoji="1" lang="en-US" altLang="en-US" sz="2400" b="1" i="1" dirty="0">
                <a:solidFill>
                  <a:srgbClr val="FF0000"/>
                </a:solidFill>
                <a:latin typeface="Arial" panose="020B0604020202020204" pitchFamily="34" charset="0"/>
                <a:cs typeface="Arial" panose="020B0604020202020204" pitchFamily="34" charset="0"/>
              </a:rPr>
              <a:t>management</a:t>
            </a:r>
            <a:r>
              <a:rPr kumimoji="1" lang="en-US" altLang="en-US" sz="2400" b="1" i="1" dirty="0">
                <a:solidFill>
                  <a:srgbClr val="00B0F0"/>
                </a:solidFill>
                <a:latin typeface="Arial" panose="020B0604020202020204" pitchFamily="34" charset="0"/>
                <a:cs typeface="Arial" panose="020B0604020202020204" pitchFamily="34" charset="0"/>
              </a:rPr>
              <a:t> </a:t>
            </a:r>
            <a:r>
              <a:rPr kumimoji="1" lang="en-US" altLang="en-US" sz="2400" b="1" dirty="0">
                <a:solidFill>
                  <a:srgbClr val="00B0F0"/>
                </a:solidFill>
                <a:latin typeface="Arial" panose="020B0604020202020204" pitchFamily="34" charset="0"/>
                <a:cs typeface="Arial" panose="020B0604020202020204" pitchFamily="34" charset="0"/>
              </a:rPr>
              <a:t>dimension of RB</a:t>
            </a:r>
            <a:r>
              <a:rPr kumimoji="1" lang="en-US" altLang="en-US" sz="2400" b="1" dirty="0">
                <a:solidFill>
                  <a:srgbClr val="FF0000"/>
                </a:solidFill>
                <a:latin typeface="Arial" panose="020B0604020202020204" pitchFamily="34" charset="0"/>
                <a:cs typeface="Arial" panose="020B0604020202020204" pitchFamily="34" charset="0"/>
              </a:rPr>
              <a:t>M</a:t>
            </a:r>
          </a:p>
        </p:txBody>
      </p:sp>
      <p:sp>
        <p:nvSpPr>
          <p:cNvPr id="8" name="Freeform 8">
            <a:extLst>
              <a:ext uri="{FF2B5EF4-FFF2-40B4-BE49-F238E27FC236}">
                <a16:creationId xmlns:a16="http://schemas.microsoft.com/office/drawing/2014/main" id="{A6B937A7-9863-4EF6-927F-7B08453534CF}"/>
              </a:ext>
            </a:extLst>
          </p:cNvPr>
          <p:cNvSpPr/>
          <p:nvPr/>
        </p:nvSpPr>
        <p:spPr>
          <a:xfrm>
            <a:off x="1432133" y="3495892"/>
            <a:ext cx="2692149" cy="978517"/>
          </a:xfrm>
          <a:custGeom>
            <a:avLst/>
            <a:gdLst>
              <a:gd name="connsiteX0" fmla="*/ 0 w 2692149"/>
              <a:gd name="connsiteY0" fmla="*/ 978517 h 978517"/>
              <a:gd name="connsiteX1" fmla="*/ 673034 w 2692149"/>
              <a:gd name="connsiteY1" fmla="*/ 0 h 978517"/>
              <a:gd name="connsiteX2" fmla="*/ 2019115 w 2692149"/>
              <a:gd name="connsiteY2" fmla="*/ 0 h 978517"/>
              <a:gd name="connsiteX3" fmla="*/ 2692149 w 2692149"/>
              <a:gd name="connsiteY3" fmla="*/ 978517 h 978517"/>
              <a:gd name="connsiteX4" fmla="*/ 0 w 2692149"/>
              <a:gd name="connsiteY4" fmla="*/ 978517 h 97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149" h="978517">
                <a:moveTo>
                  <a:pt x="0" y="978517"/>
                </a:moveTo>
                <a:lnTo>
                  <a:pt x="673034" y="0"/>
                </a:lnTo>
                <a:lnTo>
                  <a:pt x="2019115" y="0"/>
                </a:lnTo>
                <a:lnTo>
                  <a:pt x="2692149" y="978517"/>
                </a:lnTo>
                <a:lnTo>
                  <a:pt x="0" y="978517"/>
                </a:lnTo>
                <a:close/>
              </a:path>
            </a:pathLst>
          </a:custGeom>
          <a:solidFill>
            <a:srgbClr val="5B9BD5">
              <a:lumMod val="60000"/>
              <a:lumOff val="40000"/>
            </a:srgbClr>
          </a:solidFill>
          <a:ln w="28575" cap="flat" cmpd="sng" algn="ctr">
            <a:solidFill>
              <a:sysClr val="window" lastClr="FFFFFF"/>
            </a:solidFill>
            <a:prstDash val="solid"/>
            <a:miter lim="800000"/>
          </a:ln>
          <a:effectLst/>
        </p:spPr>
        <p:txBody>
          <a:bodyPr spcFirstLastPara="0" vert="horz" wrap="square" lIns="491446" tIns="20320" rIns="491446"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rgbClr val="0070C0"/>
                </a:solidFill>
                <a:effectLst/>
                <a:uLnTx/>
                <a:uFillTx/>
                <a:latin typeface="Calibri" panose="020F0502020204030204"/>
                <a:ea typeface="+mn-ea"/>
                <a:cs typeface="Arial" panose="020B0604020202020204" pitchFamily="34" charset="0"/>
              </a:rPr>
              <a:t>Country, RO. HQ Division </a:t>
            </a:r>
          </a:p>
        </p:txBody>
      </p:sp>
      <p:sp>
        <p:nvSpPr>
          <p:cNvPr id="9" name="Freeform 9">
            <a:extLst>
              <a:ext uri="{FF2B5EF4-FFF2-40B4-BE49-F238E27FC236}">
                <a16:creationId xmlns:a16="http://schemas.microsoft.com/office/drawing/2014/main" id="{989D26D9-DEB8-4275-8843-FCF302641B4F}"/>
              </a:ext>
            </a:extLst>
          </p:cNvPr>
          <p:cNvSpPr/>
          <p:nvPr/>
        </p:nvSpPr>
        <p:spPr>
          <a:xfrm>
            <a:off x="759096" y="4474409"/>
            <a:ext cx="4038224" cy="978517"/>
          </a:xfrm>
          <a:custGeom>
            <a:avLst/>
            <a:gdLst>
              <a:gd name="connsiteX0" fmla="*/ 0 w 4038224"/>
              <a:gd name="connsiteY0" fmla="*/ 978517 h 978517"/>
              <a:gd name="connsiteX1" fmla="*/ 673034 w 4038224"/>
              <a:gd name="connsiteY1" fmla="*/ 0 h 978517"/>
              <a:gd name="connsiteX2" fmla="*/ 3365190 w 4038224"/>
              <a:gd name="connsiteY2" fmla="*/ 0 h 978517"/>
              <a:gd name="connsiteX3" fmla="*/ 4038224 w 4038224"/>
              <a:gd name="connsiteY3" fmla="*/ 978517 h 978517"/>
              <a:gd name="connsiteX4" fmla="*/ 0 w 4038224"/>
              <a:gd name="connsiteY4" fmla="*/ 978517 h 97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224" h="978517">
                <a:moveTo>
                  <a:pt x="0" y="978517"/>
                </a:moveTo>
                <a:lnTo>
                  <a:pt x="673034" y="0"/>
                </a:lnTo>
                <a:lnTo>
                  <a:pt x="3365190" y="0"/>
                </a:lnTo>
                <a:lnTo>
                  <a:pt x="4038224" y="978517"/>
                </a:lnTo>
                <a:lnTo>
                  <a:pt x="0" y="978517"/>
                </a:lnTo>
                <a:close/>
              </a:path>
            </a:pathLst>
          </a:custGeom>
          <a:solidFill>
            <a:srgbClr val="5B9BD5">
              <a:lumMod val="40000"/>
              <a:lumOff val="60000"/>
            </a:srgbClr>
          </a:solidFill>
          <a:ln w="28575" cap="flat" cmpd="sng" algn="ctr">
            <a:solidFill>
              <a:sysClr val="window" lastClr="FFFFFF"/>
            </a:solidFill>
            <a:prstDash val="solid"/>
            <a:miter lim="800000"/>
          </a:ln>
          <a:effectLst/>
        </p:spPr>
        <p:txBody>
          <a:bodyPr spcFirstLastPara="0" vert="horz" wrap="square" lIns="727009" tIns="20320" rIns="72701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rgbClr val="0070C0"/>
                </a:solidFill>
                <a:effectLst/>
                <a:uLnTx/>
                <a:uFillTx/>
                <a:latin typeface="Calibri" panose="020F0502020204030204"/>
                <a:ea typeface="+mn-ea"/>
                <a:cs typeface="Arial" panose="020B0604020202020204" pitchFamily="34" charset="0"/>
              </a:rPr>
              <a:t>Programme/Section</a:t>
            </a:r>
          </a:p>
        </p:txBody>
      </p:sp>
      <p:sp>
        <p:nvSpPr>
          <p:cNvPr id="10" name="Freeform 10">
            <a:extLst>
              <a:ext uri="{FF2B5EF4-FFF2-40B4-BE49-F238E27FC236}">
                <a16:creationId xmlns:a16="http://schemas.microsoft.com/office/drawing/2014/main" id="{ABF1E5BA-8EF1-4C69-95D4-DE8C608F238E}"/>
              </a:ext>
            </a:extLst>
          </p:cNvPr>
          <p:cNvSpPr/>
          <p:nvPr/>
        </p:nvSpPr>
        <p:spPr>
          <a:xfrm>
            <a:off x="86059" y="5452926"/>
            <a:ext cx="5384299" cy="978517"/>
          </a:xfrm>
          <a:custGeom>
            <a:avLst/>
            <a:gdLst>
              <a:gd name="connsiteX0" fmla="*/ 0 w 5384299"/>
              <a:gd name="connsiteY0" fmla="*/ 978517 h 978517"/>
              <a:gd name="connsiteX1" fmla="*/ 673034 w 5384299"/>
              <a:gd name="connsiteY1" fmla="*/ 0 h 978517"/>
              <a:gd name="connsiteX2" fmla="*/ 4711265 w 5384299"/>
              <a:gd name="connsiteY2" fmla="*/ 0 h 978517"/>
              <a:gd name="connsiteX3" fmla="*/ 5384299 w 5384299"/>
              <a:gd name="connsiteY3" fmla="*/ 978517 h 978517"/>
              <a:gd name="connsiteX4" fmla="*/ 0 w 5384299"/>
              <a:gd name="connsiteY4" fmla="*/ 978517 h 97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4299" h="978517">
                <a:moveTo>
                  <a:pt x="0" y="978517"/>
                </a:moveTo>
                <a:lnTo>
                  <a:pt x="673034" y="0"/>
                </a:lnTo>
                <a:lnTo>
                  <a:pt x="4711265" y="0"/>
                </a:lnTo>
                <a:lnTo>
                  <a:pt x="5384299" y="978517"/>
                </a:lnTo>
                <a:lnTo>
                  <a:pt x="0" y="978517"/>
                </a:lnTo>
                <a:close/>
              </a:path>
            </a:pathLst>
          </a:custGeom>
          <a:solidFill>
            <a:srgbClr val="5B9BD5">
              <a:lumMod val="20000"/>
              <a:lumOff val="80000"/>
            </a:srgbClr>
          </a:solidFill>
          <a:ln w="28575" cap="flat" cmpd="sng" algn="ctr">
            <a:solidFill>
              <a:sysClr val="window" lastClr="FFFFFF"/>
            </a:solidFill>
            <a:prstDash val="solid"/>
            <a:miter lim="800000"/>
          </a:ln>
          <a:effectLst/>
        </p:spPr>
        <p:txBody>
          <a:bodyPr spcFirstLastPara="0" vert="horz" wrap="square" lIns="962572" tIns="20320" rIns="962573"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rgbClr val="0070C0"/>
                </a:solidFill>
                <a:effectLst/>
                <a:uLnTx/>
                <a:uFillTx/>
                <a:latin typeface="Calibri" panose="020F0502020204030204"/>
                <a:ea typeface="+mn-ea"/>
                <a:cs typeface="Arial" panose="020B0604020202020204" pitchFamily="34" charset="0"/>
              </a:rPr>
              <a:t>Individual</a:t>
            </a:r>
          </a:p>
        </p:txBody>
      </p:sp>
      <p:grpSp>
        <p:nvGrpSpPr>
          <p:cNvPr id="11" name="Group 10">
            <a:extLst>
              <a:ext uri="{FF2B5EF4-FFF2-40B4-BE49-F238E27FC236}">
                <a16:creationId xmlns:a16="http://schemas.microsoft.com/office/drawing/2014/main" id="{D7BDA30A-7891-4BF9-9234-BE1FA1AC1A6F}"/>
              </a:ext>
            </a:extLst>
          </p:cNvPr>
          <p:cNvGrpSpPr/>
          <p:nvPr/>
        </p:nvGrpSpPr>
        <p:grpSpPr>
          <a:xfrm>
            <a:off x="2008186" y="2517375"/>
            <a:ext cx="1540043" cy="978517"/>
            <a:chOff x="2008186" y="2517375"/>
            <a:chExt cx="1540043" cy="978517"/>
          </a:xfrm>
        </p:grpSpPr>
        <p:sp>
          <p:nvSpPr>
            <p:cNvPr id="12" name="Freeform 5">
              <a:extLst>
                <a:ext uri="{FF2B5EF4-FFF2-40B4-BE49-F238E27FC236}">
                  <a16:creationId xmlns:a16="http://schemas.microsoft.com/office/drawing/2014/main" id="{7EF255C2-037F-4BD5-B32A-3AB03727D70C}"/>
                </a:ext>
              </a:extLst>
            </p:cNvPr>
            <p:cNvSpPr/>
            <p:nvPr/>
          </p:nvSpPr>
          <p:spPr>
            <a:xfrm>
              <a:off x="2105171" y="2517375"/>
              <a:ext cx="1346074" cy="978517"/>
            </a:xfrm>
            <a:custGeom>
              <a:avLst/>
              <a:gdLst>
                <a:gd name="connsiteX0" fmla="*/ 0 w 1346074"/>
                <a:gd name="connsiteY0" fmla="*/ 978517 h 978517"/>
                <a:gd name="connsiteX1" fmla="*/ 673034 w 1346074"/>
                <a:gd name="connsiteY1" fmla="*/ 0 h 978517"/>
                <a:gd name="connsiteX2" fmla="*/ 673040 w 1346074"/>
                <a:gd name="connsiteY2" fmla="*/ 0 h 978517"/>
                <a:gd name="connsiteX3" fmla="*/ 1346074 w 1346074"/>
                <a:gd name="connsiteY3" fmla="*/ 978517 h 978517"/>
                <a:gd name="connsiteX4" fmla="*/ 0 w 1346074"/>
                <a:gd name="connsiteY4" fmla="*/ 978517 h 97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074" h="978517">
                  <a:moveTo>
                    <a:pt x="0" y="978517"/>
                  </a:moveTo>
                  <a:lnTo>
                    <a:pt x="673034" y="0"/>
                  </a:lnTo>
                  <a:lnTo>
                    <a:pt x="673040" y="0"/>
                  </a:lnTo>
                  <a:lnTo>
                    <a:pt x="1346074" y="978517"/>
                  </a:lnTo>
                  <a:lnTo>
                    <a:pt x="0" y="978517"/>
                  </a:lnTo>
                  <a:close/>
                </a:path>
              </a:pathLst>
            </a:custGeom>
            <a:solidFill>
              <a:srgbClr val="5B9BD5">
                <a:lumMod val="75000"/>
              </a:srgbClr>
            </a:solidFill>
            <a:ln w="28575" cap="flat" cmpd="sng" algn="ctr">
              <a:solidFill>
                <a:sysClr val="window" lastClr="FFFFFF"/>
              </a:solidFill>
              <a:prstDash val="solid"/>
              <a:miter lim="800000"/>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3" name="TextBox 12">
              <a:extLst>
                <a:ext uri="{FF2B5EF4-FFF2-40B4-BE49-F238E27FC236}">
                  <a16:creationId xmlns:a16="http://schemas.microsoft.com/office/drawing/2014/main" id="{11D3F8C9-FCA9-49DC-BA20-65633EF45111}"/>
                </a:ext>
              </a:extLst>
            </p:cNvPr>
            <p:cNvSpPr txBox="1"/>
            <p:nvPr/>
          </p:nvSpPr>
          <p:spPr>
            <a:xfrm>
              <a:off x="2008186" y="2942385"/>
              <a:ext cx="1540043" cy="338554"/>
            </a:xfrm>
            <a:prstGeom prst="rect">
              <a:avLst/>
            </a:prstGeom>
            <a:solidFill>
              <a:srgbClr val="F2F2F2">
                <a:alpha val="74902"/>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70C0"/>
                  </a:solidFill>
                  <a:effectLst/>
                  <a:uLnTx/>
                  <a:uFillTx/>
                  <a:cs typeface="Arial" panose="020B0604020202020204" pitchFamily="34" charset="0"/>
                </a:rPr>
                <a:t>Organization</a:t>
              </a:r>
            </a:p>
          </p:txBody>
        </p:sp>
      </p:grpSp>
    </p:spTree>
    <p:extLst>
      <p:ext uri="{BB962C8B-B14F-4D97-AF65-F5344CB8AC3E}">
        <p14:creationId xmlns:p14="http://schemas.microsoft.com/office/powerpoint/2010/main" val="386890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D47C913-DB29-4A10-8A87-FB5E8FE23266}"/>
              </a:ext>
            </a:extLst>
          </p:cNvPr>
          <p:cNvSpPr/>
          <p:nvPr/>
        </p:nvSpPr>
        <p:spPr>
          <a:xfrm>
            <a:off x="2215993" y="1504341"/>
            <a:ext cx="2914478" cy="1141237"/>
          </a:xfrm>
          <a:prstGeom prst="roundRect">
            <a:avLst>
              <a:gd name="adj" fmla="val 6609"/>
            </a:avLst>
          </a:prstGeom>
          <a:solidFill>
            <a:srgbClr val="FBFE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Sustainable Development Goals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Sendai, Paris </a:t>
            </a:r>
          </a:p>
        </p:txBody>
      </p:sp>
      <p:sp>
        <p:nvSpPr>
          <p:cNvPr id="16" name="Rectangle: Rounded Corners 15">
            <a:extLst>
              <a:ext uri="{FF2B5EF4-FFF2-40B4-BE49-F238E27FC236}">
                <a16:creationId xmlns:a16="http://schemas.microsoft.com/office/drawing/2014/main" id="{9B3BD094-F9DF-4E49-A5F7-1F291AC5AB29}"/>
              </a:ext>
            </a:extLst>
          </p:cNvPr>
          <p:cNvSpPr/>
          <p:nvPr/>
        </p:nvSpPr>
        <p:spPr>
          <a:xfrm>
            <a:off x="3965522" y="2019672"/>
            <a:ext cx="4755540" cy="706589"/>
          </a:xfrm>
          <a:prstGeom prst="roundRect">
            <a:avLst>
              <a:gd name="adj" fmla="val 5601"/>
            </a:avLst>
          </a:prstGeom>
          <a:solidFill>
            <a:srgbClr val="CC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UNICEF Strategic Plan</a:t>
            </a:r>
          </a:p>
        </p:txBody>
      </p:sp>
      <p:sp>
        <p:nvSpPr>
          <p:cNvPr id="17" name="Rectangle: Rounded Corners 16">
            <a:extLst>
              <a:ext uri="{FF2B5EF4-FFF2-40B4-BE49-F238E27FC236}">
                <a16:creationId xmlns:a16="http://schemas.microsoft.com/office/drawing/2014/main" id="{64905CE6-29E1-407D-AAA5-ABFF9F4E3890}"/>
              </a:ext>
            </a:extLst>
          </p:cNvPr>
          <p:cNvSpPr/>
          <p:nvPr/>
        </p:nvSpPr>
        <p:spPr>
          <a:xfrm>
            <a:off x="2507254" y="2417949"/>
            <a:ext cx="3502583" cy="1834405"/>
          </a:xfrm>
          <a:prstGeom prst="roundRect">
            <a:avLst>
              <a:gd name="adj" fmla="val 44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National Plans</a:t>
            </a:r>
          </a:p>
        </p:txBody>
      </p:sp>
      <p:sp>
        <p:nvSpPr>
          <p:cNvPr id="18" name="Rectangle: Rounded Corners 17">
            <a:extLst>
              <a:ext uri="{FF2B5EF4-FFF2-40B4-BE49-F238E27FC236}">
                <a16:creationId xmlns:a16="http://schemas.microsoft.com/office/drawing/2014/main" id="{B6BF6EF4-4987-4236-A63D-202AB1F6E50E}"/>
              </a:ext>
            </a:extLst>
          </p:cNvPr>
          <p:cNvSpPr/>
          <p:nvPr/>
        </p:nvSpPr>
        <p:spPr>
          <a:xfrm>
            <a:off x="3534167" y="2781679"/>
            <a:ext cx="3507778" cy="1656555"/>
          </a:xfrm>
          <a:prstGeom prst="roundRect">
            <a:avLst>
              <a:gd name="adj" fmla="val 62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UNDAF </a:t>
            </a:r>
          </a:p>
        </p:txBody>
      </p:sp>
      <p:sp>
        <p:nvSpPr>
          <p:cNvPr id="34" name="Rectangle: Rounded Corners 33">
            <a:extLst>
              <a:ext uri="{FF2B5EF4-FFF2-40B4-BE49-F238E27FC236}">
                <a16:creationId xmlns:a16="http://schemas.microsoft.com/office/drawing/2014/main" id="{0B4E9C2E-6233-43E7-A211-FC4B98954ECC}"/>
              </a:ext>
            </a:extLst>
          </p:cNvPr>
          <p:cNvSpPr/>
          <p:nvPr/>
        </p:nvSpPr>
        <p:spPr>
          <a:xfrm>
            <a:off x="5924840" y="2888816"/>
            <a:ext cx="3507778" cy="1656555"/>
          </a:xfrm>
          <a:prstGeom prst="roundRect">
            <a:avLst>
              <a:gd name="adj" fmla="val 623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Humanitarian Response Plan (HRP) </a:t>
            </a:r>
          </a:p>
        </p:txBody>
      </p:sp>
      <p:sp>
        <p:nvSpPr>
          <p:cNvPr id="3" name="Slide Number Placeholder 2">
            <a:extLst>
              <a:ext uri="{FF2B5EF4-FFF2-40B4-BE49-F238E27FC236}">
                <a16:creationId xmlns:a16="http://schemas.microsoft.com/office/drawing/2014/main" id="{FFAAA0F8-AFB2-4EC9-814A-6AE063268072}"/>
              </a:ext>
            </a:extLst>
          </p:cNvPr>
          <p:cNvSpPr>
            <a:spLocks noGrp="1"/>
          </p:cNvSpPr>
          <p:nvPr>
            <p:ph type="sldNum" sz="quarter" idx="12"/>
          </p:nvPr>
        </p:nvSpPr>
        <p:spPr/>
        <p:txBody>
          <a:bodyPr/>
          <a:lstStyle/>
          <a:p>
            <a:fld id="{58E67788-2DBF-4147-97E4-F9BB9F82DED6}" type="slidenum">
              <a:rPr lang="en-US" smtClean="0"/>
              <a:t>6</a:t>
            </a:fld>
            <a:endParaRPr lang="en-US"/>
          </a:p>
        </p:txBody>
      </p:sp>
      <p:sp>
        <p:nvSpPr>
          <p:cNvPr id="4" name="Title 3">
            <a:extLst>
              <a:ext uri="{FF2B5EF4-FFF2-40B4-BE49-F238E27FC236}">
                <a16:creationId xmlns:a16="http://schemas.microsoft.com/office/drawing/2014/main" id="{AD0D7F79-C580-4873-8220-AF9835445D29}"/>
              </a:ext>
            </a:extLst>
          </p:cNvPr>
          <p:cNvSpPr>
            <a:spLocks noGrp="1"/>
          </p:cNvSpPr>
          <p:nvPr>
            <p:ph type="title"/>
          </p:nvPr>
        </p:nvSpPr>
        <p:spPr>
          <a:xfrm>
            <a:off x="454480" y="0"/>
            <a:ext cx="11180057" cy="1325563"/>
          </a:xfrm>
        </p:spPr>
        <p:txBody>
          <a:bodyPr/>
          <a:lstStyle/>
          <a:p>
            <a:r>
              <a:rPr lang="en-GB" dirty="0"/>
              <a:t>Partner Reporting situated in hierarchy of results chains</a:t>
            </a:r>
            <a:endParaRPr lang="en-US" dirty="0"/>
          </a:p>
        </p:txBody>
      </p:sp>
      <p:sp>
        <p:nvSpPr>
          <p:cNvPr id="19" name="Rectangle: Rounded Corners 18">
            <a:extLst>
              <a:ext uri="{FF2B5EF4-FFF2-40B4-BE49-F238E27FC236}">
                <a16:creationId xmlns:a16="http://schemas.microsoft.com/office/drawing/2014/main" id="{92739433-B19C-47AF-94E5-29E93A126FD2}"/>
              </a:ext>
            </a:extLst>
          </p:cNvPr>
          <p:cNvSpPr/>
          <p:nvPr/>
        </p:nvSpPr>
        <p:spPr>
          <a:xfrm>
            <a:off x="3590031" y="3240194"/>
            <a:ext cx="2716911" cy="1725368"/>
          </a:xfrm>
          <a:prstGeom prst="roundRect">
            <a:avLst>
              <a:gd name="adj" fmla="val 7634"/>
            </a:avLst>
          </a:prstGeom>
          <a:solidFill>
            <a:srgbClr val="66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Country Programme Document</a:t>
            </a:r>
          </a:p>
        </p:txBody>
      </p:sp>
      <p:grpSp>
        <p:nvGrpSpPr>
          <p:cNvPr id="22" name="Group 21">
            <a:extLst>
              <a:ext uri="{FF2B5EF4-FFF2-40B4-BE49-F238E27FC236}">
                <a16:creationId xmlns:a16="http://schemas.microsoft.com/office/drawing/2014/main" id="{EC88E402-90F9-47FC-951B-EA593B1FA04A}"/>
              </a:ext>
            </a:extLst>
          </p:cNvPr>
          <p:cNvGrpSpPr/>
          <p:nvPr/>
        </p:nvGrpSpPr>
        <p:grpSpPr>
          <a:xfrm>
            <a:off x="384267" y="1522762"/>
            <a:ext cx="910167" cy="4267792"/>
            <a:chOff x="231867" y="1745498"/>
            <a:chExt cx="910167" cy="4267792"/>
          </a:xfrm>
        </p:grpSpPr>
        <p:sp>
          <p:nvSpPr>
            <p:cNvPr id="23" name="TextBox 22">
              <a:extLst>
                <a:ext uri="{FF2B5EF4-FFF2-40B4-BE49-F238E27FC236}">
                  <a16:creationId xmlns:a16="http://schemas.microsoft.com/office/drawing/2014/main" id="{9AFA9C13-8D7E-461A-96BF-9E0C739E67AA}"/>
                </a:ext>
              </a:extLst>
            </p:cNvPr>
            <p:cNvSpPr txBox="1"/>
            <p:nvPr/>
          </p:nvSpPr>
          <p:spPr>
            <a:xfrm>
              <a:off x="231867" y="1745498"/>
              <a:ext cx="91016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GLOBAL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OUTPUTS,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OUTCOMES,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IMPACT</a:t>
              </a:r>
            </a:p>
          </p:txBody>
        </p:sp>
        <p:sp>
          <p:nvSpPr>
            <p:cNvPr id="24" name="TextBox 23">
              <a:extLst>
                <a:ext uri="{FF2B5EF4-FFF2-40B4-BE49-F238E27FC236}">
                  <a16:creationId xmlns:a16="http://schemas.microsoft.com/office/drawing/2014/main" id="{8E52D794-C01D-400A-9DDB-64713D282F1C}"/>
                </a:ext>
              </a:extLst>
            </p:cNvPr>
            <p:cNvSpPr txBox="1"/>
            <p:nvPr/>
          </p:nvSpPr>
          <p:spPr>
            <a:xfrm>
              <a:off x="240883" y="4687927"/>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OUTPUTS</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1308B156-28A8-4178-834F-802A342858A4}"/>
                </a:ext>
              </a:extLst>
            </p:cNvPr>
            <p:cNvSpPr txBox="1"/>
            <p:nvPr/>
          </p:nvSpPr>
          <p:spPr>
            <a:xfrm>
              <a:off x="240883" y="5782458"/>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ACTIVITIES</a:t>
              </a:r>
              <a:endParaRPr kumimoji="0" lang="en-US" sz="9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5BF8B19F-72B1-42BB-8773-4AC2154A2405}"/>
                </a:ext>
              </a:extLst>
            </p:cNvPr>
            <p:cNvSpPr txBox="1"/>
            <p:nvPr/>
          </p:nvSpPr>
          <p:spPr>
            <a:xfrm>
              <a:off x="240882" y="3471305"/>
              <a:ext cx="9011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OUTCOMES</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44B40249-6762-4463-81DE-DF19B0825954}"/>
                </a:ext>
              </a:extLst>
            </p:cNvPr>
            <p:cNvSpPr txBox="1"/>
            <p:nvPr/>
          </p:nvSpPr>
          <p:spPr>
            <a:xfrm>
              <a:off x="240883" y="2868314"/>
              <a:ext cx="817808"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IMPACT</a:t>
              </a:r>
              <a:endParaRPr kumimoji="0" lang="en-US" sz="9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FC422B45-B5AF-4044-8511-EB425F6BEC5A}"/>
                </a:ext>
              </a:extLst>
            </p:cNvPr>
            <p:cNvCxnSpPr/>
            <p:nvPr/>
          </p:nvCxnSpPr>
          <p:spPr>
            <a:xfrm>
              <a:off x="256558" y="2850638"/>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97F958-07F3-44C7-B0DB-12B27E10AC0D}"/>
                </a:ext>
              </a:extLst>
            </p:cNvPr>
            <p:cNvCxnSpPr/>
            <p:nvPr/>
          </p:nvCxnSpPr>
          <p:spPr>
            <a:xfrm>
              <a:off x="256558" y="3437129"/>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58735A7-5916-41AF-9A81-B6266EAE9A0C}"/>
                </a:ext>
              </a:extLst>
            </p:cNvPr>
            <p:cNvCxnSpPr/>
            <p:nvPr/>
          </p:nvCxnSpPr>
          <p:spPr>
            <a:xfrm>
              <a:off x="256558" y="4627833"/>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BF2D72-5B9A-4325-BD1C-903057B2F430}"/>
                </a:ext>
              </a:extLst>
            </p:cNvPr>
            <p:cNvCxnSpPr/>
            <p:nvPr/>
          </p:nvCxnSpPr>
          <p:spPr>
            <a:xfrm>
              <a:off x="256558" y="5757924"/>
              <a:ext cx="811369"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2" name="Rectangle: Rounded Corners 31">
            <a:extLst>
              <a:ext uri="{FF2B5EF4-FFF2-40B4-BE49-F238E27FC236}">
                <a16:creationId xmlns:a16="http://schemas.microsoft.com/office/drawing/2014/main" id="{06A39290-FEF9-4C77-B579-B68C5C63AC02}"/>
              </a:ext>
            </a:extLst>
          </p:cNvPr>
          <p:cNvSpPr/>
          <p:nvPr/>
        </p:nvSpPr>
        <p:spPr>
          <a:xfrm>
            <a:off x="6193737" y="3462150"/>
            <a:ext cx="3011948" cy="1725368"/>
          </a:xfrm>
          <a:prstGeom prst="roundRect">
            <a:avLst>
              <a:gd name="adj" fmla="val 7634"/>
            </a:avLst>
          </a:prstGeom>
          <a:solidFill>
            <a:srgbClr val="66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Arial" panose="020B0604020202020204" pitchFamily="34" charset="0"/>
                <a:cs typeface="Arial" panose="020B0604020202020204" pitchFamily="34" charset="0"/>
              </a:rPr>
              <a:t>H</a:t>
            </a:r>
            <a:r>
              <a:rPr lang="en-GB" sz="1300" dirty="0" err="1">
                <a:solidFill>
                  <a:schemeClr val="tx1"/>
                </a:solidFill>
                <a:latin typeface="Arial" panose="020B0604020202020204" pitchFamily="34" charset="0"/>
                <a:cs typeface="Arial" panose="020B0604020202020204" pitchFamily="34" charset="0"/>
              </a:rPr>
              <a:t>umanitarian</a:t>
            </a:r>
            <a:r>
              <a:rPr lang="en-GB" sz="1300" dirty="0">
                <a:solidFill>
                  <a:schemeClr val="tx1"/>
                </a:solidFill>
                <a:latin typeface="Arial" panose="020B0604020202020204" pitchFamily="34" charset="0"/>
                <a:cs typeface="Arial" panose="020B0604020202020204" pitchFamily="34" charset="0"/>
              </a:rPr>
              <a:t> Action for Children (HAC) appeal</a:t>
            </a:r>
            <a:endPar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49AD549B-CD25-414C-B920-5BFBAAE13E3A}"/>
              </a:ext>
            </a:extLst>
          </p:cNvPr>
          <p:cNvSpPr/>
          <p:nvPr/>
        </p:nvSpPr>
        <p:spPr>
          <a:xfrm>
            <a:off x="4246240" y="3941970"/>
            <a:ext cx="4376080" cy="1285121"/>
          </a:xfrm>
          <a:prstGeom prst="roundRect">
            <a:avLst>
              <a:gd name="adj" fmla="val 7634"/>
            </a:avLst>
          </a:prstGeom>
          <a:solidFill>
            <a:srgbClr val="66FFF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latin typeface="Arial" panose="020B0604020202020204" pitchFamily="34" charset="0"/>
                <a:cs typeface="Arial" panose="020B0604020202020204" pitchFamily="34" charset="0"/>
              </a:rPr>
              <a:t>Programme Strategy Note</a:t>
            </a:r>
            <a:endParaRPr kumimoji="0" lang="en-GB" sz="13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0" name="Rectangle: Rounded Corners 19">
            <a:extLst>
              <a:ext uri="{FF2B5EF4-FFF2-40B4-BE49-F238E27FC236}">
                <a16:creationId xmlns:a16="http://schemas.microsoft.com/office/drawing/2014/main" id="{2A78CC0E-B2D9-4FAE-BD60-015791E82BEB}"/>
              </a:ext>
            </a:extLst>
          </p:cNvPr>
          <p:cNvSpPr/>
          <p:nvPr/>
        </p:nvSpPr>
        <p:spPr>
          <a:xfrm>
            <a:off x="4431322" y="4347961"/>
            <a:ext cx="3985846" cy="1325364"/>
          </a:xfrm>
          <a:prstGeom prst="roundRect">
            <a:avLst>
              <a:gd name="adj" fmla="val 7634"/>
            </a:avLst>
          </a:prstGeom>
          <a:solidFill>
            <a:srgbClr val="11EAEF"/>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CP and HAC Output Work Plans</a:t>
            </a:r>
          </a:p>
        </p:txBody>
      </p:sp>
      <p:sp>
        <p:nvSpPr>
          <p:cNvPr id="33" name="Rectangle: Rounded Corners 32">
            <a:extLst>
              <a:ext uri="{FF2B5EF4-FFF2-40B4-BE49-F238E27FC236}">
                <a16:creationId xmlns:a16="http://schemas.microsoft.com/office/drawing/2014/main" id="{067CF549-0A07-4DA5-A040-C8CFA3DEA00F}"/>
              </a:ext>
            </a:extLst>
          </p:cNvPr>
          <p:cNvSpPr/>
          <p:nvPr/>
        </p:nvSpPr>
        <p:spPr>
          <a:xfrm>
            <a:off x="5044277" y="4911194"/>
            <a:ext cx="2980695" cy="968600"/>
          </a:xfrm>
          <a:prstGeom prst="roundRect">
            <a:avLst>
              <a:gd name="adj" fmla="val 7634"/>
            </a:avLst>
          </a:prstGeom>
          <a:solidFill>
            <a:srgbClr val="03D1ED"/>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sp>
        <p:nvSpPr>
          <p:cNvPr id="36" name="Rectangle: Rounded Corners 35">
            <a:extLst>
              <a:ext uri="{FF2B5EF4-FFF2-40B4-BE49-F238E27FC236}">
                <a16:creationId xmlns:a16="http://schemas.microsoft.com/office/drawing/2014/main" id="{BF75DD7C-05BF-43F5-8CFE-88AD172944A3}"/>
              </a:ext>
            </a:extLst>
          </p:cNvPr>
          <p:cNvSpPr/>
          <p:nvPr/>
        </p:nvSpPr>
        <p:spPr>
          <a:xfrm>
            <a:off x="5196677" y="5063594"/>
            <a:ext cx="2980695" cy="968600"/>
          </a:xfrm>
          <a:prstGeom prst="roundRect">
            <a:avLst>
              <a:gd name="adj" fmla="val 7634"/>
            </a:avLst>
          </a:prstGeom>
          <a:solidFill>
            <a:srgbClr val="03D1ED"/>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sp>
        <p:nvSpPr>
          <p:cNvPr id="37" name="Rectangle: Rounded Corners 36">
            <a:extLst>
              <a:ext uri="{FF2B5EF4-FFF2-40B4-BE49-F238E27FC236}">
                <a16:creationId xmlns:a16="http://schemas.microsoft.com/office/drawing/2014/main" id="{0DB6CC3B-0A87-4BD5-90B5-32A43607AC8E}"/>
              </a:ext>
            </a:extLst>
          </p:cNvPr>
          <p:cNvSpPr/>
          <p:nvPr/>
        </p:nvSpPr>
        <p:spPr>
          <a:xfrm>
            <a:off x="5395969" y="5215994"/>
            <a:ext cx="2980695" cy="968600"/>
          </a:xfrm>
          <a:prstGeom prst="roundRect">
            <a:avLst>
              <a:gd name="adj" fmla="val 7634"/>
            </a:avLst>
          </a:prstGeom>
          <a:solidFill>
            <a:srgbClr val="03D1ED"/>
          </a:solidFill>
          <a:ln>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PCA (Programme Documents)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Small-scale Funding Agreements</a:t>
            </a:r>
          </a:p>
        </p:txBody>
      </p:sp>
      <p:sp>
        <p:nvSpPr>
          <p:cNvPr id="38" name="Arrow: Left 37">
            <a:extLst>
              <a:ext uri="{FF2B5EF4-FFF2-40B4-BE49-F238E27FC236}">
                <a16:creationId xmlns:a16="http://schemas.microsoft.com/office/drawing/2014/main" id="{867E6738-F58B-44D7-8DF3-3FB18CDBADE0}"/>
              </a:ext>
            </a:extLst>
          </p:cNvPr>
          <p:cNvSpPr/>
          <p:nvPr/>
        </p:nvSpPr>
        <p:spPr>
          <a:xfrm>
            <a:off x="8245448" y="5097759"/>
            <a:ext cx="1875692" cy="5634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40" name="Arrow: Left 39">
            <a:extLst>
              <a:ext uri="{FF2B5EF4-FFF2-40B4-BE49-F238E27FC236}">
                <a16:creationId xmlns:a16="http://schemas.microsoft.com/office/drawing/2014/main" id="{F4EF0F2D-8B14-4ED3-A4B0-58C7F667AEAD}"/>
              </a:ext>
            </a:extLst>
          </p:cNvPr>
          <p:cNvSpPr/>
          <p:nvPr/>
        </p:nvSpPr>
        <p:spPr>
          <a:xfrm>
            <a:off x="8260970" y="4341238"/>
            <a:ext cx="1875692" cy="563463"/>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622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19" grpId="0" animBg="1"/>
      <p:bldP spid="32" grpId="0" animBg="1"/>
      <p:bldP spid="35" grpId="0" animBg="1"/>
      <p:bldP spid="20" grpId="0" animBg="1"/>
      <p:bldP spid="33" grpId="0" animBg="1"/>
      <p:bldP spid="36" grpId="0" animBg="1"/>
      <p:bldP spid="37" grpId="0" animBg="1"/>
      <p:bldP spid="38"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C51-7CD5-49DE-9632-501D8FDA9C21}"/>
              </a:ext>
            </a:extLst>
          </p:cNvPr>
          <p:cNvSpPr>
            <a:spLocks noGrp="1"/>
          </p:cNvSpPr>
          <p:nvPr>
            <p:ph type="title"/>
          </p:nvPr>
        </p:nvSpPr>
        <p:spPr/>
        <p:txBody>
          <a:bodyPr/>
          <a:lstStyle/>
          <a:p>
            <a:r>
              <a:rPr lang="en-US" dirty="0"/>
              <a:t>Linking development &amp; humanitarian results chains</a:t>
            </a:r>
            <a:endParaRPr lang="en-GB" dirty="0"/>
          </a:p>
        </p:txBody>
      </p:sp>
      <p:graphicFrame>
        <p:nvGraphicFramePr>
          <p:cNvPr id="5" name="Content Placeholder 4">
            <a:extLst>
              <a:ext uri="{FF2B5EF4-FFF2-40B4-BE49-F238E27FC236}">
                <a16:creationId xmlns:a16="http://schemas.microsoft.com/office/drawing/2014/main" id="{8F35142A-BEB6-48C2-B399-6214E3D528B1}"/>
              </a:ext>
            </a:extLst>
          </p:cNvPr>
          <p:cNvGraphicFramePr>
            <a:graphicFrameLocks noGrp="1"/>
          </p:cNvGraphicFramePr>
          <p:nvPr>
            <p:ph idx="1"/>
            <p:extLst>
              <p:ext uri="{D42A27DB-BD31-4B8C-83A1-F6EECF244321}">
                <p14:modId xmlns:p14="http://schemas.microsoft.com/office/powerpoint/2010/main" val="2999434798"/>
              </p:ext>
            </p:extLst>
          </p:nvPr>
        </p:nvGraphicFramePr>
        <p:xfrm>
          <a:off x="454025" y="1731265"/>
          <a:ext cx="8177911"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786ADAC-F287-42C5-8058-76E0CA23F05F}"/>
              </a:ext>
            </a:extLst>
          </p:cNvPr>
          <p:cNvSpPr>
            <a:spLocks noGrp="1"/>
          </p:cNvSpPr>
          <p:nvPr>
            <p:ph type="sldNum" sz="quarter" idx="12"/>
          </p:nvPr>
        </p:nvSpPr>
        <p:spPr/>
        <p:txBody>
          <a:bodyPr/>
          <a:lstStyle/>
          <a:p>
            <a:fld id="{9F487915-AC20-4558-82F6-6FF5BD9F273B}" type="slidenum">
              <a:rPr lang="en-US" smtClean="0"/>
              <a:pPr/>
              <a:t>7</a:t>
            </a:fld>
            <a:endParaRPr lang="en-US" dirty="0"/>
          </a:p>
        </p:txBody>
      </p:sp>
      <p:sp>
        <p:nvSpPr>
          <p:cNvPr id="7" name="Oval 6">
            <a:extLst>
              <a:ext uri="{FF2B5EF4-FFF2-40B4-BE49-F238E27FC236}">
                <a16:creationId xmlns:a16="http://schemas.microsoft.com/office/drawing/2014/main" id="{B59264B6-A1C5-4371-AE8A-74C954D8F809}"/>
              </a:ext>
            </a:extLst>
          </p:cNvPr>
          <p:cNvSpPr/>
          <p:nvPr/>
        </p:nvSpPr>
        <p:spPr>
          <a:xfrm>
            <a:off x="6510528" y="4795394"/>
            <a:ext cx="2670048" cy="14795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E33D02D-F5D4-4121-8CFE-0C464EC663ED}"/>
              </a:ext>
            </a:extLst>
          </p:cNvPr>
          <p:cNvSpPr txBox="1"/>
          <p:nvPr/>
        </p:nvSpPr>
        <p:spPr>
          <a:xfrm>
            <a:off x="7912608" y="1560576"/>
            <a:ext cx="3889248" cy="3170099"/>
          </a:xfrm>
          <a:prstGeom prst="rect">
            <a:avLst/>
          </a:prstGeom>
          <a:noFill/>
        </p:spPr>
        <p:txBody>
          <a:bodyPr wrap="square" rtlCol="0">
            <a:spAutoFit/>
          </a:bodyPr>
          <a:lstStyle/>
          <a:p>
            <a:r>
              <a:rPr lang="en-US" sz="2000" b="1" dirty="0"/>
              <a:t>Scope of humanitarian action </a:t>
            </a:r>
            <a:r>
              <a:rPr lang="en-US" sz="2000" dirty="0"/>
              <a:t>=</a:t>
            </a:r>
          </a:p>
          <a:p>
            <a:endParaRPr lang="en-US" sz="2000" dirty="0"/>
          </a:p>
          <a:p>
            <a:r>
              <a:rPr lang="en-US" sz="2000" dirty="0"/>
              <a:t>actions to “save lives, alleviate human suffering and to support the right to life with dignity” (CHS)</a:t>
            </a:r>
          </a:p>
          <a:p>
            <a:endParaRPr lang="en-US" sz="2000" dirty="0"/>
          </a:p>
          <a:p>
            <a:r>
              <a:rPr lang="en-US" sz="2000" dirty="0"/>
              <a:t>+  “in ways that contribute to reducing humanitarian needs, vulnerabilities and risks” (GA Res)</a:t>
            </a:r>
          </a:p>
          <a:p>
            <a:endParaRPr lang="en-GB" sz="2000" dirty="0"/>
          </a:p>
        </p:txBody>
      </p:sp>
    </p:spTree>
    <p:extLst>
      <p:ext uri="{BB962C8B-B14F-4D97-AF65-F5344CB8AC3E}">
        <p14:creationId xmlns:p14="http://schemas.microsoft.com/office/powerpoint/2010/main" val="2185384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C51-7CD5-49DE-9632-501D8FDA9C21}"/>
              </a:ext>
            </a:extLst>
          </p:cNvPr>
          <p:cNvSpPr>
            <a:spLocks noGrp="1"/>
          </p:cNvSpPr>
          <p:nvPr>
            <p:ph type="title"/>
          </p:nvPr>
        </p:nvSpPr>
        <p:spPr/>
        <p:txBody>
          <a:bodyPr/>
          <a:lstStyle/>
          <a:p>
            <a:r>
              <a:rPr lang="en-US" dirty="0"/>
              <a:t>Linking development &amp; humanitarian results chains</a:t>
            </a:r>
            <a:endParaRPr lang="en-GB" dirty="0"/>
          </a:p>
        </p:txBody>
      </p:sp>
      <p:graphicFrame>
        <p:nvGraphicFramePr>
          <p:cNvPr id="5" name="Content Placeholder 4">
            <a:extLst>
              <a:ext uri="{FF2B5EF4-FFF2-40B4-BE49-F238E27FC236}">
                <a16:creationId xmlns:a16="http://schemas.microsoft.com/office/drawing/2014/main" id="{8F35142A-BEB6-48C2-B399-6214E3D528B1}"/>
              </a:ext>
            </a:extLst>
          </p:cNvPr>
          <p:cNvGraphicFramePr>
            <a:graphicFrameLocks noGrp="1"/>
          </p:cNvGraphicFramePr>
          <p:nvPr>
            <p:ph idx="1"/>
          </p:nvPr>
        </p:nvGraphicFramePr>
        <p:xfrm>
          <a:off x="454025" y="1731265"/>
          <a:ext cx="8177911"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786ADAC-F287-42C5-8058-76E0CA23F05F}"/>
              </a:ext>
            </a:extLst>
          </p:cNvPr>
          <p:cNvSpPr>
            <a:spLocks noGrp="1"/>
          </p:cNvSpPr>
          <p:nvPr>
            <p:ph type="sldNum" sz="quarter" idx="12"/>
          </p:nvPr>
        </p:nvSpPr>
        <p:spPr/>
        <p:txBody>
          <a:bodyPr/>
          <a:lstStyle/>
          <a:p>
            <a:fld id="{9F487915-AC20-4558-82F6-6FF5BD9F273B}" type="slidenum">
              <a:rPr lang="en-US" smtClean="0"/>
              <a:pPr/>
              <a:t>8</a:t>
            </a:fld>
            <a:endParaRPr lang="en-US" dirty="0"/>
          </a:p>
        </p:txBody>
      </p:sp>
      <p:sp>
        <p:nvSpPr>
          <p:cNvPr id="7" name="Oval 6">
            <a:extLst>
              <a:ext uri="{FF2B5EF4-FFF2-40B4-BE49-F238E27FC236}">
                <a16:creationId xmlns:a16="http://schemas.microsoft.com/office/drawing/2014/main" id="{B59264B6-A1C5-4371-AE8A-74C954D8F809}"/>
              </a:ext>
            </a:extLst>
          </p:cNvPr>
          <p:cNvSpPr/>
          <p:nvPr/>
        </p:nvSpPr>
        <p:spPr>
          <a:xfrm>
            <a:off x="6510528" y="4795394"/>
            <a:ext cx="2670048" cy="14795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Left 2">
            <a:extLst>
              <a:ext uri="{FF2B5EF4-FFF2-40B4-BE49-F238E27FC236}">
                <a16:creationId xmlns:a16="http://schemas.microsoft.com/office/drawing/2014/main" id="{D75D7BC9-C334-48B6-9DE7-7C29F13B5989}"/>
              </a:ext>
            </a:extLst>
          </p:cNvPr>
          <p:cNvSpPr/>
          <p:nvPr/>
        </p:nvSpPr>
        <p:spPr>
          <a:xfrm>
            <a:off x="5641329" y="1798717"/>
            <a:ext cx="3165043" cy="108093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HRP strategic outcome</a:t>
            </a:r>
            <a:endParaRPr lang="en-GB" dirty="0"/>
          </a:p>
        </p:txBody>
      </p:sp>
      <p:sp>
        <p:nvSpPr>
          <p:cNvPr id="9" name="Arrow: Left 8">
            <a:extLst>
              <a:ext uri="{FF2B5EF4-FFF2-40B4-BE49-F238E27FC236}">
                <a16:creationId xmlns:a16="http://schemas.microsoft.com/office/drawing/2014/main" id="{4EF9F18E-F421-410C-B1DF-9E47AA06580B}"/>
              </a:ext>
            </a:extLst>
          </p:cNvPr>
          <p:cNvSpPr/>
          <p:nvPr/>
        </p:nvSpPr>
        <p:spPr>
          <a:xfrm>
            <a:off x="7764747" y="3382724"/>
            <a:ext cx="3165043" cy="110474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HAC prog targets</a:t>
            </a:r>
          </a:p>
          <a:p>
            <a:pPr algn="ctr"/>
            <a:r>
              <a:rPr lang="en-US" dirty="0"/>
              <a:t>Incl. as CP outputs in VISION</a:t>
            </a:r>
          </a:p>
        </p:txBody>
      </p:sp>
    </p:spTree>
    <p:extLst>
      <p:ext uri="{BB962C8B-B14F-4D97-AF65-F5344CB8AC3E}">
        <p14:creationId xmlns:p14="http://schemas.microsoft.com/office/powerpoint/2010/main" val="26000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C51-7CD5-49DE-9632-501D8FDA9C21}"/>
              </a:ext>
            </a:extLst>
          </p:cNvPr>
          <p:cNvSpPr>
            <a:spLocks noGrp="1"/>
          </p:cNvSpPr>
          <p:nvPr>
            <p:ph type="title"/>
          </p:nvPr>
        </p:nvSpPr>
        <p:spPr/>
        <p:txBody>
          <a:bodyPr/>
          <a:lstStyle/>
          <a:p>
            <a:r>
              <a:rPr lang="en-US" dirty="0"/>
              <a:t>Linking development &amp; humanitarian results chains</a:t>
            </a:r>
            <a:endParaRPr lang="en-GB" dirty="0"/>
          </a:p>
        </p:txBody>
      </p:sp>
      <p:graphicFrame>
        <p:nvGraphicFramePr>
          <p:cNvPr id="5" name="Content Placeholder 4">
            <a:extLst>
              <a:ext uri="{FF2B5EF4-FFF2-40B4-BE49-F238E27FC236}">
                <a16:creationId xmlns:a16="http://schemas.microsoft.com/office/drawing/2014/main" id="{8F35142A-BEB6-48C2-B399-6214E3D528B1}"/>
              </a:ext>
            </a:extLst>
          </p:cNvPr>
          <p:cNvGraphicFramePr>
            <a:graphicFrameLocks noGrp="1"/>
          </p:cNvGraphicFramePr>
          <p:nvPr>
            <p:ph idx="1"/>
            <p:extLst>
              <p:ext uri="{D42A27DB-BD31-4B8C-83A1-F6EECF244321}">
                <p14:modId xmlns:p14="http://schemas.microsoft.com/office/powerpoint/2010/main" val="2001752741"/>
              </p:ext>
            </p:extLst>
          </p:nvPr>
        </p:nvGraphicFramePr>
        <p:xfrm>
          <a:off x="454025" y="1731265"/>
          <a:ext cx="8775319"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786ADAC-F287-42C5-8058-76E0CA23F05F}"/>
              </a:ext>
            </a:extLst>
          </p:cNvPr>
          <p:cNvSpPr>
            <a:spLocks noGrp="1"/>
          </p:cNvSpPr>
          <p:nvPr>
            <p:ph type="sldNum" sz="quarter" idx="12"/>
          </p:nvPr>
        </p:nvSpPr>
        <p:spPr/>
        <p:txBody>
          <a:bodyPr/>
          <a:lstStyle/>
          <a:p>
            <a:fld id="{9F487915-AC20-4558-82F6-6FF5BD9F273B}" type="slidenum">
              <a:rPr lang="en-US" smtClean="0"/>
              <a:pPr/>
              <a:t>9</a:t>
            </a:fld>
            <a:endParaRPr lang="en-US" dirty="0"/>
          </a:p>
        </p:txBody>
      </p:sp>
      <p:sp>
        <p:nvSpPr>
          <p:cNvPr id="9" name="Oval 8">
            <a:extLst>
              <a:ext uri="{FF2B5EF4-FFF2-40B4-BE49-F238E27FC236}">
                <a16:creationId xmlns:a16="http://schemas.microsoft.com/office/drawing/2014/main" id="{84375B1E-58C8-4BDF-98D4-A7D648DC80F5}"/>
              </a:ext>
            </a:extLst>
          </p:cNvPr>
          <p:cNvSpPr/>
          <p:nvPr/>
        </p:nvSpPr>
        <p:spPr>
          <a:xfrm>
            <a:off x="3042233" y="3746882"/>
            <a:ext cx="2670048" cy="147955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0265C8A-D000-43AE-A541-335747C5FFF6}"/>
              </a:ext>
            </a:extLst>
          </p:cNvPr>
          <p:cNvSpPr txBox="1"/>
          <p:nvPr/>
        </p:nvSpPr>
        <p:spPr>
          <a:xfrm>
            <a:off x="7839456" y="1822384"/>
            <a:ext cx="3978096" cy="1938992"/>
          </a:xfrm>
          <a:prstGeom prst="rect">
            <a:avLst/>
          </a:prstGeom>
          <a:noFill/>
        </p:spPr>
        <p:txBody>
          <a:bodyPr wrap="square" rtlCol="0">
            <a:spAutoFit/>
          </a:bodyPr>
          <a:lstStyle/>
          <a:p>
            <a:r>
              <a:rPr lang="en-US" sz="2000" b="1" dirty="0"/>
              <a:t>Humanitarian Development Nexus</a:t>
            </a:r>
            <a:endParaRPr lang="en-US" sz="2000" dirty="0"/>
          </a:p>
          <a:p>
            <a:endParaRPr lang="en-US" sz="2000" dirty="0"/>
          </a:p>
          <a:p>
            <a:r>
              <a:rPr lang="en-US" sz="2000" b="1" i="1" dirty="0"/>
              <a:t>PROCESS</a:t>
            </a:r>
          </a:p>
          <a:p>
            <a:pPr marL="171450" indent="-171450">
              <a:buFont typeface="Arial" panose="020B0604020202020204" pitchFamily="34" charset="0"/>
              <a:buChar char="•"/>
            </a:pPr>
            <a:r>
              <a:rPr lang="en-US" sz="2000" dirty="0"/>
              <a:t>Joined needs analysis</a:t>
            </a:r>
          </a:p>
          <a:p>
            <a:pPr marL="171450" indent="-171450">
              <a:buFont typeface="Arial" panose="020B0604020202020204" pitchFamily="34" charset="0"/>
              <a:buChar char="•"/>
            </a:pPr>
            <a:r>
              <a:rPr lang="en-US" sz="2000" dirty="0"/>
              <a:t>Collective outcomes</a:t>
            </a:r>
          </a:p>
          <a:p>
            <a:pPr marL="171450" indent="-171450">
              <a:buFont typeface="Arial" panose="020B0604020202020204" pitchFamily="34" charset="0"/>
              <a:buChar char="•"/>
            </a:pPr>
            <a:r>
              <a:rPr lang="en-US" sz="2000" dirty="0"/>
              <a:t>Joint M&amp;E of collective outcomes</a:t>
            </a:r>
            <a:endParaRPr lang="en-GB" sz="2000" dirty="0"/>
          </a:p>
        </p:txBody>
      </p:sp>
      <p:sp>
        <p:nvSpPr>
          <p:cNvPr id="11" name="TextBox 10">
            <a:extLst>
              <a:ext uri="{FF2B5EF4-FFF2-40B4-BE49-F238E27FC236}">
                <a16:creationId xmlns:a16="http://schemas.microsoft.com/office/drawing/2014/main" id="{531D7535-F2BB-4872-9C16-025E577158E7}"/>
              </a:ext>
            </a:extLst>
          </p:cNvPr>
          <p:cNvSpPr txBox="1"/>
          <p:nvPr/>
        </p:nvSpPr>
        <p:spPr>
          <a:xfrm>
            <a:off x="8973312" y="4060401"/>
            <a:ext cx="2844240" cy="1938992"/>
          </a:xfrm>
          <a:prstGeom prst="rect">
            <a:avLst/>
          </a:prstGeom>
          <a:noFill/>
        </p:spPr>
        <p:txBody>
          <a:bodyPr wrap="square" rtlCol="0">
            <a:spAutoFit/>
          </a:bodyPr>
          <a:lstStyle/>
          <a:p>
            <a:r>
              <a:rPr lang="en-US" sz="2000" b="1" i="1" dirty="0"/>
              <a:t>PROGRAMME STRATEGY</a:t>
            </a:r>
          </a:p>
          <a:p>
            <a:pPr marL="171450" indent="-171450">
              <a:buFont typeface="Arial" panose="020B0604020202020204" pitchFamily="34" charset="0"/>
              <a:buChar char="•"/>
            </a:pPr>
            <a:r>
              <a:rPr lang="en-US" sz="2000" dirty="0"/>
              <a:t>System strengthening</a:t>
            </a:r>
          </a:p>
          <a:p>
            <a:pPr marL="171450" indent="-171450">
              <a:buFont typeface="Arial" panose="020B0604020202020204" pitchFamily="34" charset="0"/>
              <a:buChar char="•"/>
            </a:pPr>
            <a:r>
              <a:rPr lang="en-US" sz="2000" dirty="0"/>
              <a:t>Social protection linking to cash-based prog.</a:t>
            </a:r>
          </a:p>
          <a:p>
            <a:pPr marL="171450" indent="-171450">
              <a:buFont typeface="Arial" panose="020B0604020202020204" pitchFamily="34" charset="0"/>
              <a:buChar char="•"/>
            </a:pPr>
            <a:r>
              <a:rPr lang="en-US" sz="2000" dirty="0"/>
              <a:t>Community engagement &amp; AAP</a:t>
            </a:r>
            <a:endParaRPr lang="en-GB" sz="2000" dirty="0"/>
          </a:p>
        </p:txBody>
      </p:sp>
    </p:spTree>
    <p:extLst>
      <p:ext uri="{BB962C8B-B14F-4D97-AF65-F5344CB8AC3E}">
        <p14:creationId xmlns:p14="http://schemas.microsoft.com/office/powerpoint/2010/main" val="260982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C896FA017997449418A5504B8F7411" ma:contentTypeVersion="7" ma:contentTypeDescription="Create a new document." ma:contentTypeScope="" ma:versionID="0b7ed4dfb1733169c38159330b2c87a5">
  <xsd:schema xmlns:xsd="http://www.w3.org/2001/XMLSchema" xmlns:xs="http://www.w3.org/2001/XMLSchema" xmlns:p="http://schemas.microsoft.com/office/2006/metadata/properties" xmlns:ns2="eec7636b-4be0-4735-88bb-11aa9733c76d" xmlns:ns3="2393b75e-af10-43b7-bc8b-1232e0c72b5b" targetNamespace="http://schemas.microsoft.com/office/2006/metadata/properties" ma:root="true" ma:fieldsID="995c3e7b13dd9115a20646bdaa9c78df" ns2:_="" ns3:_="">
    <xsd:import namespace="eec7636b-4be0-4735-88bb-11aa9733c76d"/>
    <xsd:import namespace="2393b75e-af10-43b7-bc8b-1232e0c72b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7636b-4be0-4735-88bb-11aa9733c76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93b75e-af10-43b7-bc8b-1232e0c72b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B5F9A9-5252-4017-A9E3-20204C135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7636b-4be0-4735-88bb-11aa9733c76d"/>
    <ds:schemaRef ds:uri="2393b75e-af10-43b7-bc8b-1232e0c72b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2312CA-BC19-429D-84A5-5445BC804CE0}">
  <ds:schemaRefs>
    <ds:schemaRef ds:uri="http://schemas.microsoft.com/sharepoint/v3/contenttype/forms"/>
  </ds:schemaRefs>
</ds:datastoreItem>
</file>

<file path=customXml/itemProps3.xml><?xml version="1.0" encoding="utf-8"?>
<ds:datastoreItem xmlns:ds="http://schemas.openxmlformats.org/officeDocument/2006/customXml" ds:itemID="{72120B85-CF43-4426-9DB6-EC0A139DEFE7}">
  <ds:schemaRef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2393b75e-af10-43b7-bc8b-1232e0c72b5b"/>
    <ds:schemaRef ds:uri="eec7636b-4be0-4735-88bb-11aa9733c76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7572</TotalTime>
  <Words>5166</Words>
  <Application>Microsoft Office PowerPoint</Application>
  <PresentationFormat>Widescreen</PresentationFormat>
  <Paragraphs>910</Paragraphs>
  <Slides>40</Slides>
  <Notes>16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Arial Black</vt:lpstr>
      <vt:lpstr>Calibri</vt:lpstr>
      <vt:lpstr>Calibri Light</vt:lpstr>
      <vt:lpstr>Helvetica</vt:lpstr>
      <vt:lpstr>Times New Roman</vt:lpstr>
      <vt:lpstr>Wingdings</vt:lpstr>
      <vt:lpstr>Wingdings 2</vt:lpstr>
      <vt:lpstr>1_Office Theme</vt:lpstr>
      <vt:lpstr>PowerPoint Presentation</vt:lpstr>
      <vt:lpstr>Agenda for 25 November</vt:lpstr>
      <vt:lpstr>PowerPoint Presentation</vt:lpstr>
      <vt:lpstr>External drivers for better RBM</vt:lpstr>
      <vt:lpstr>Recap – What is Results-based Management (RBM)</vt:lpstr>
      <vt:lpstr>Partner Reporting situated in hierarchy of results chains</vt:lpstr>
      <vt:lpstr>Linking development &amp; humanitarian results chains</vt:lpstr>
      <vt:lpstr>Linking development &amp; humanitarian results chains</vt:lpstr>
      <vt:lpstr>Linking development &amp; humanitarian results chains</vt:lpstr>
      <vt:lpstr>Partner reporting situated in monitoring processes</vt:lpstr>
      <vt:lpstr>Partner reporting situated in monitoring processes</vt:lpstr>
      <vt:lpstr>Partnership management situated in  UNICEF results chains, monitoring &amp; reporting</vt:lpstr>
      <vt:lpstr>Where eTools supports key elements of RBM</vt:lpstr>
      <vt:lpstr>Discussion &amp; Questions  What are the challenges and opportunities in this context?</vt:lpstr>
      <vt:lpstr>PowerPoint Presentation</vt:lpstr>
      <vt:lpstr>Key considerations in framing indicators</vt:lpstr>
      <vt:lpstr>Hierarchies of indicators</vt:lpstr>
      <vt:lpstr>Hierarchies of indicators – examples education</vt:lpstr>
      <vt:lpstr>Hierarchies of indicators – examples nutrition</vt:lpstr>
      <vt:lpstr>Types of indicators</vt:lpstr>
      <vt:lpstr>Hierarchies of indicators – sources of indicators</vt:lpstr>
      <vt:lpstr>Types of indicators, methods/sources: Exercise and discussion</vt:lpstr>
      <vt:lpstr>Measuring qualitative dimensions of programming </vt:lpstr>
      <vt:lpstr>Measuring qualitative dimensions of programming: Exercise &amp; discussion</vt:lpstr>
      <vt:lpstr>Measuring equity -- defining disaggregations</vt:lpstr>
      <vt:lpstr>Measuring community engagement, behaviour change – challenges in partner reporting</vt:lpstr>
      <vt:lpstr>  Framing indicators – additional pain points</vt:lpstr>
      <vt:lpstr>Aggregation of results across locations &amp; reporting periods</vt:lpstr>
      <vt:lpstr>PART 3 USING PROGRAMME DOCUMENTS AND PARTNER REPORTING FOR RBMs &amp; E-TOOLS ADDED VALUDE</vt:lpstr>
      <vt:lpstr>What is Partner Reporting Portal (PRP)</vt:lpstr>
      <vt:lpstr>2015 UNICEF Procedure for working with CSOs</vt:lpstr>
      <vt:lpstr>Programme document (PD) results architecture</vt:lpstr>
      <vt:lpstr>PD results architecture – exercise </vt:lpstr>
      <vt:lpstr>PD results architecture – example </vt:lpstr>
      <vt:lpstr>Simplified, predictable reports</vt:lpstr>
      <vt:lpstr>Quarterly progress report</vt:lpstr>
      <vt:lpstr>Humanitarian report</vt:lpstr>
      <vt:lpstr>Partner Reporting Portal benefits</vt:lpstr>
      <vt:lpstr>PowerPoint Presentation</vt:lpstr>
      <vt:lpstr>To 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Chiarucci</dc:creator>
  <cp:lastModifiedBy>Aman Haile</cp:lastModifiedBy>
  <cp:revision>449</cp:revision>
  <dcterms:created xsi:type="dcterms:W3CDTF">2018-05-04T23:09:16Z</dcterms:created>
  <dcterms:modified xsi:type="dcterms:W3CDTF">2019-02-26T21:48:51Z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0x01010031C896FA017997449418A5504B8F7411</vt:lpwstr>
  </property>
</Properties>
</file>